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684" r:id="rId2"/>
    <p:sldId id="685" r:id="rId3"/>
    <p:sldId id="686" r:id="rId4"/>
    <p:sldId id="687" r:id="rId5"/>
    <p:sldId id="688" r:id="rId6"/>
    <p:sldId id="689" r:id="rId7"/>
    <p:sldId id="690" r:id="rId8"/>
    <p:sldId id="691" r:id="rId9"/>
    <p:sldId id="692" r:id="rId10"/>
    <p:sldId id="693" r:id="rId11"/>
    <p:sldId id="694" r:id="rId12"/>
    <p:sldId id="695" r:id="rId13"/>
    <p:sldId id="69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натович Михалина" initials="АМ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9" autoAdjust="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F3-7CAE-43A6-B9DD-1355420AF175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640A23-1313-43C3-AAEF-DF21B1D63A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454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1622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94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816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10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800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867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506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55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785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76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064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0A0F9-0F04-4734-A855-58C3F6E7AE81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BB6DC-2E9C-4224-8CBD-F4F55F5966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226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8/&#1042;&#1086;&#1087;&#1088;&#1086;&#1089;%203.8.5.pdf" TargetMode="External"/><Relationship Id="rId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7/&#1058;&#1077;&#1084;&#1072;%203.7.pdf" TargetMode="External"/><Relationship Id="rId7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7/&#1042;&#1086;&#1087;&#1088;&#1086;&#1089;%203.7.4.pdf" TargetMode="External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8/&#1042;&#1086;&#1087;&#1088;&#1086;&#1089;%203.8.4.pdf" TargetMode="External"/><Relationship Id="rId2" Type="http://schemas.openxmlformats.org/officeDocument/2006/relationships/hyperlink" Target="&#1058;&#1077;&#1086;&#1088;&#1077;&#1090;&#1080;&#1095;&#1077;&#1089;&#1082;&#1072;&#1103;%20&#1095;&#1072;&#1089;&#1090;&#1100;/&#1056;&#1072;&#1079;&#1076;&#1077;&#1083;%203/&#1056;&#1072;&#1079;&#1076;&#1077;&#1083;%203.pdf" TargetMode="External"/><Relationship Id="rId1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8/&#1042;&#1086;&#1087;&#1088;&#1086;&#1089;%203.8.1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7/&#1042;&#1086;&#1087;&#1088;&#1086;&#1089;%203.7.3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8/&#1042;&#1086;&#1087;&#1088;&#1086;&#1089;%203.8.3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7/&#1042;&#1086;&#1087;&#1088;&#1086;&#1089;%203.7.2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9/&#1042;&#1086;&#1087;&#1088;&#1086;&#1089;&#1099;%20&#1089;&#1072;&#1084;&#1086;&#1082;&#1086;&#1085;&#1090;&#1088;&#1086;&#1083;&#1103;_&#1088;&#1072;&#1079;&#1076;&#1077;&#1083;%203.pdf" TargetMode="External"/><Relationship Id="rId10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8/&#1042;&#1086;&#1087;&#1088;&#1086;&#1089;%203.8.2.pdf" TargetMode="External"/><Relationship Id="rId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7/&#1042;&#1086;&#1087;&#1088;&#1086;&#1089;%203.7.1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8/&#1058;&#1077;&#1084;&#1072;%203.8.pdf" TargetMode="External"/><Relationship Id="rId1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8/&#1042;&#1086;&#1087;&#1088;&#1086;&#1089;%203.8.6.pdf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55;&#1086;&#1076;&#1088;&#1072;&#1079;&#1076;&#1077;&#1083;%204.2.pdf" TargetMode="External"/><Relationship Id="rId13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5.pdf" TargetMode="External"/><Relationship Id="rId18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7.pdf" TargetMode="External"/><Relationship Id="rId3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1/&#1055;&#1086;&#1076;&#1088;&#1072;&#1079;&#1076;&#1077;&#1083;%204.1.pdf" TargetMode="External"/><Relationship Id="rId21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10.pdf" TargetMode="External"/><Relationship Id="rId7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1/&#1042;&#1086;&#1087;&#1088;&#1086;&#1089;%204.1.3.pdf" TargetMode="External"/><Relationship Id="rId12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4.pdf" TargetMode="External"/><Relationship Id="rId17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6.pdf" TargetMode="External"/><Relationship Id="rId25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14.pdf" TargetMode="External"/><Relationship Id="rId2" Type="http://schemas.openxmlformats.org/officeDocument/2006/relationships/hyperlink" Target="&#1055;&#1088;&#1072;&#1082;&#1090;&#1080;&#1095;&#1077;&#1089;&#1082;&#1072;&#1103;%20&#1095;&#1072;&#1089;&#1090;&#1100;/&#1056;&#1072;&#1079;&#1076;&#1077;&#1083;%204.pdf" TargetMode="External"/><Relationship Id="rId16" Type="http://schemas.openxmlformats.org/officeDocument/2006/relationships/image" Target="../media/image6.jpeg"/><Relationship Id="rId20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9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1/&#1042;&#1086;&#1087;&#1088;&#1086;&#1089;%204.1.2..pdf" TargetMode="External"/><Relationship Id="rId11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3.pdf" TargetMode="External"/><Relationship Id="rId24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13.pdf" TargetMode="External"/><Relationship Id="rId5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1/&#1042;&#1086;&#1087;&#1088;&#1086;&#1089;%204.1.1..pdf" TargetMode="External"/><Relationship Id="rId15" Type="http://schemas.openxmlformats.org/officeDocument/2006/relationships/image" Target="../media/image5.jpeg"/><Relationship Id="rId23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12.pdf" TargetMode="External"/><Relationship Id="rId10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2.pdf" TargetMode="External"/><Relationship Id="rId19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8.pdf" TargetMode="External"/><Relationship Id="rId4" Type="http://schemas.openxmlformats.org/officeDocument/2006/relationships/image" Target="../media/image3.jpeg"/><Relationship Id="rId9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1.pdf" TargetMode="External"/><Relationship Id="rId14" Type="http://schemas.openxmlformats.org/officeDocument/2006/relationships/image" Target="../media/image4.png"/><Relationship Id="rId22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2/&#1042;&#1086;&#1087;&#1088;&#1086;&#1089;%204.2.11.pdf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3.pdf" TargetMode="External"/><Relationship Id="rId13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3.5.pdf" TargetMode="External"/><Relationship Id="rId3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55;&#1086;&#1076;&#1088;&#1072;&#1079;&#1076;&#1077;&#1083;%204.3.pdf" TargetMode="External"/><Relationship Id="rId7" Type="http://schemas.openxmlformats.org/officeDocument/2006/relationships/image" Target="../media/image7.png"/><Relationship Id="rId12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3.4.pdf" TargetMode="External"/><Relationship Id="rId2" Type="http://schemas.openxmlformats.org/officeDocument/2006/relationships/hyperlink" Target="&#1055;&#1088;&#1072;&#1082;&#1090;&#1080;&#1095;&#1077;&#1089;&#1082;&#1072;&#1103;%20&#1095;&#1072;&#1089;&#1090;&#1100;/&#1056;&#1072;&#1079;&#1076;&#1077;&#1083;%204.pdf" TargetMode="External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2.pdf" TargetMode="External"/><Relationship Id="rId11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3.3.pdf" TargetMode="External"/><Relationship Id="rId5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1.pdf" TargetMode="External"/><Relationship Id="rId15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5.pdf" TargetMode="External"/><Relationship Id="rId10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3.2.pdf" TargetMode="External"/><Relationship Id="rId4" Type="http://schemas.openxmlformats.org/officeDocument/2006/relationships/image" Target="../media/image3.jpeg"/><Relationship Id="rId9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3.1.pdf" TargetMode="External"/><Relationship Id="rId14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3/&#1042;&#1086;&#1087;&#1088;&#1086;&#1089;%204.3.4.pdf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4/&#1042;&#1086;&#1087;&#1088;&#1086;&#1089;%204.4.4.pdf" TargetMode="External"/><Relationship Id="rId13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5/&#1042;&#1086;&#1087;&#1088;&#1086;&#1089;%204.5.2.pdf" TargetMode="External"/><Relationship Id="rId3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4/&#1055;&#1086;&#1076;&#1088;&#1072;&#1079;&#1076;&#1077;&#1083;%204.4.pdf" TargetMode="External"/><Relationship Id="rId7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4/&#1042;&#1086;&#1087;&#1088;&#1086;&#1089;%204.4.3.pdf" TargetMode="External"/><Relationship Id="rId12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5/&#1042;&#1086;&#1087;&#1088;&#1086;&#1089;%204.5.1.pdf" TargetMode="External"/><Relationship Id="rId2" Type="http://schemas.openxmlformats.org/officeDocument/2006/relationships/hyperlink" Target="&#1055;&#1088;&#1072;&#1082;&#1090;&#1080;&#1095;&#1077;&#1089;&#1082;&#1072;&#1103;%20&#1095;&#1072;&#1089;&#1090;&#1100;/&#1056;&#1072;&#1079;&#1076;&#1077;&#1083;%204.pdf" TargetMode="External"/><Relationship Id="rId16" Type="http://schemas.openxmlformats.org/officeDocument/2006/relationships/hyperlink" Target="&#1051;&#1080;&#1090;&#1077;&#1088;&#1072;&#1090;&#1091;&#1088;&#1072;/&#1051;&#1080;&#1090;&#1077;&#1088;&#1072;&#1090;&#1091;&#1088;&#1072;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4/&#1042;&#1086;&#1087;&#1088;&#1086;&#1089;%204.4.2.pdf" TargetMode="External"/><Relationship Id="rId11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5/&#1055;&#1086;&#1076;&#1088;&#1072;&#1079;&#1076;&#1077;&#1083;%204.5.pdf" TargetMode="External"/><Relationship Id="rId5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4/&#1042;&#1086;&#1087;&#1088;&#1086;&#1089;%204.4.1.pdf" TargetMode="External"/><Relationship Id="rId15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6/&#1055;&#1086;&#1076;&#1088;&#1072;&#1079;&#1076;&#1077;&#1083;%204.6.pdf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4/&#1042;&#1086;&#1087;&#1088;&#1086;&#1089;%204.4.5.pdf" TargetMode="External"/><Relationship Id="rId14" Type="http://schemas.openxmlformats.org/officeDocument/2006/relationships/hyperlink" Target="&#1055;&#1088;&#1072;&#1082;&#1090;&#1080;&#1095;&#1077;&#1089;&#1082;&#1072;&#1103;%20&#1095;&#1072;&#1089;&#1090;&#1100;/&#1055;&#1086;&#1076;&#1088;&#1072;&#1079;&#1076;&#1077;&#1083;%204.5/&#1042;&#1086;&#1087;&#1088;&#1086;&#1089;%204.5.3.pd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42;&#1086;&#1087;&#1088;&#1086;&#1089;%201.1.7.pdf" TargetMode="External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42;&#1086;&#1087;&#1088;&#1086;&#1089;%201.1.6.pdf" TargetMode="External"/><Relationship Id="rId3" Type="http://schemas.openxmlformats.org/officeDocument/2006/relationships/hyperlink" Target="&#1055;&#1088;&#1077;&#1076;&#1080;&#1089;&#1083;&#1086;&#1074;&#1080;&#1077;/&#1055;&#1088;&#1077;&#1076;&#1080;&#1089;&#1083;&#1086;&#1074;&#1080;&#1077;.pdf" TargetMode="External"/><Relationship Id="rId7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42;&#1086;&#1087;&#1088;&#1086;&#1089;%201.1.1.pdf" TargetMode="External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42;&#1086;&#1087;&#1088;&#1086;&#1089;%201.1.5.pdf" TargetMode="External"/><Relationship Id="rId2" Type="http://schemas.openxmlformats.org/officeDocument/2006/relationships/hyperlink" Target="&#1057;&#1087;&#1080;&#1089;&#1086;&#1082;%20&#1089;&#1086;&#1082;&#1088;&#1072;&#1097;&#1077;&#1085;&#1080;&#1081;%20&#1080;%20&#1090;&#1077;&#1088;&#1084;&#1080;&#1085;&#1086;&#1074;/&#1057;&#1087;&#1080;&#1089;&#1086;&#1082;%20&#1089;&#1086;&#1082;&#1088;&#1072;&#1097;&#1077;&#1085;&#1080;&#1081;%20&#1080;%20&#1090;&#1077;&#1088;&#1084;&#1080;&#1085;&#1086;&#1074;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58;&#1077;&#1084;&#1072;%201.1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42;&#1086;&#1087;&#1088;&#1086;&#1089;%201.1.4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1/&#1056;&#1072;&#1079;&#1076;&#1077;&#1083;%201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8;&#1077;&#1086;&#1088;&#1077;&#1090;&#1080;&#1095;&#1077;&#1089;&#1082;&#1072;&#1103;%20&#1095;&#1072;&#1089;&#1090;&#1100;.docx" TargetMode="External"/><Relationship Id="rId10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42;&#1086;&#1087;&#1088;&#1086;&#1089;%201.1.3.pdf" TargetMode="External"/><Relationship Id="rId4" Type="http://schemas.openxmlformats.org/officeDocument/2006/relationships/hyperlink" Target="&#1042;&#1074;&#1077;&#1076;&#1077;&#1085;&#1080;&#1077;/&#1042;&#1074;&#1077;&#1076;&#1077;&#1085;&#1080;&#1077;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1/&#1042;&#1086;&#1087;&#1088;&#1086;&#1089;%201.1.2.pdf" TargetMode="External"/><Relationship Id="rId1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2/&#1042;&#1086;&#1087;&#1088;&#1086;&#1089;%201.2.5.pdf" TargetMode="External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3/&#1042;&#1086;&#1087;&#1088;&#1086;&#1089;%201.3.2.pdf" TargetMode="External"/><Relationship Id="rId18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4/&#1042;&#1086;&#1087;&#1088;&#1086;&#1089;&#1099;%20&#1089;&#1072;&#1084;&#1086;&#1082;&#1086;&#1085;&#1090;&#1088;&#1086;&#1083;&#1103;_&#1088;&#1072;&#1079;&#1076;&#1077;&#1083;%201.pdf" TargetMode="External"/><Relationship Id="rId3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2/&#1058;&#1077;&#1084;&#1072;%201.2.pdf" TargetMode="External"/><Relationship Id="rId7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2/&#1042;&#1086;&#1087;&#1088;&#1086;&#1089;%201.2.4.pdf" TargetMode="External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3/&#1042;&#1086;&#1087;&#1088;&#1086;&#1089;%201.3.1.pdf" TargetMode="External"/><Relationship Id="rId17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3/&#1042;&#1086;&#1087;&#1088;&#1086;&#1089;%201.3.4.pdf" TargetMode="External"/><Relationship Id="rId2" Type="http://schemas.openxmlformats.org/officeDocument/2006/relationships/hyperlink" Target="&#1058;&#1077;&#1086;&#1088;&#1077;&#1090;&#1080;&#1095;&#1077;&#1089;&#1082;&#1072;&#1103;%20&#1095;&#1072;&#1089;&#1090;&#1100;/&#1056;&#1072;&#1079;&#1076;&#1077;&#1083;%201/&#1056;&#1072;&#1079;&#1076;&#1077;&#1083;%201.pdf" TargetMode="External"/><Relationship Id="rId16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3/&#1042;&#1086;&#1087;&#1088;&#1086;&#1089;%201.3.3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2/&#1042;&#1086;&#1087;&#1088;&#1086;&#1089;%201.2.3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3/&#1058;&#1077;&#1084;&#1072;%201.3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2/&#1042;&#1086;&#1087;&#1088;&#1086;&#1089;%201.2.2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3/&#1042;&#1086;&#1087;&#1088;&#1086;&#1089;%201.3.2.2.pdf" TargetMode="External"/><Relationship Id="rId10" Type="http://schemas.openxmlformats.org/officeDocument/2006/relationships/image" Target="../media/image3.jpeg"/><Relationship Id="rId4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2/&#1042;&#1086;&#1087;&#1088;&#1086;&#1089;%201.2.1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2/&#1042;&#1086;&#1087;&#1088;&#1086;&#1089;%201.2.6.pdf" TargetMode="External"/><Relationship Id="rId14" Type="http://schemas.openxmlformats.org/officeDocument/2006/relationships/hyperlink" Target="&#1058;&#1077;&#1086;&#1088;&#1077;&#1090;&#1080;&#1095;&#1077;&#1089;&#1082;&#1072;&#1103;%20&#1095;&#1072;&#1089;&#1090;&#1100;/&#1056;&#1072;&#1079;&#1076;&#1077;&#1083;%201/&#1058;&#1077;&#1084;&#1072;%201.3/&#1042;&#1086;&#1087;&#1088;&#1086;&#1089;%201.3.2.1.pdf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3.pdf" TargetMode="External"/><Relationship Id="rId3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58;&#1077;&#1084;&#1072;%202.1.pdf" TargetMode="External"/><Relationship Id="rId7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4.pdf" TargetMode="External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2.pdf" TargetMode="External"/><Relationship Id="rId17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7.pdf" TargetMode="External"/><Relationship Id="rId2" Type="http://schemas.openxmlformats.org/officeDocument/2006/relationships/hyperlink" Target="&#1058;&#1077;&#1086;&#1088;&#1077;&#1090;&#1080;&#1095;&#1077;&#1089;&#1082;&#1072;&#1103;%20&#1095;&#1072;&#1089;&#1090;&#1100;/&#1056;&#1072;&#1079;&#1076;&#1077;&#1083;%202/&#1056;&#1072;&#1079;&#1076;&#1077;&#1083;%202.pdf" TargetMode="External"/><Relationship Id="rId16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6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3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1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2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5.pdf" TargetMode="External"/><Relationship Id="rId10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pdf" TargetMode="External"/><Relationship Id="rId4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1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6.pdf" TargetMode="External"/><Relationship Id="rId14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1/&#1042;&#1086;&#1087;&#1088;&#1086;&#1089;%202.1.5.4.pdf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3/&#1042;&#1086;&#1087;&#1088;&#1086;&#1089;%202.3.4.pdf" TargetMode="External"/><Relationship Id="rId3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2/&#1058;&#1077;&#1084;&#1072;%202.2.pdf" TargetMode="External"/><Relationship Id="rId7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2/&#1042;&#1086;&#1087;&#1088;&#1086;&#1089;%202.2.4.docx" TargetMode="External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3/&#1042;&#1086;&#1087;&#1088;&#1086;&#1089;%202.3.3.pdf" TargetMode="External"/><Relationship Id="rId2" Type="http://schemas.openxmlformats.org/officeDocument/2006/relationships/hyperlink" Target="&#1058;&#1077;&#1086;&#1088;&#1077;&#1090;&#1080;&#1095;&#1077;&#1089;&#1082;&#1072;&#1103;%20&#1095;&#1072;&#1089;&#1090;&#1100;/&#1056;&#1072;&#1079;&#1076;&#1077;&#1083;%202/&#1056;&#1072;&#1079;&#1076;&#1077;&#1083;%202.pdf" TargetMode="External"/><Relationship Id="rId16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4/&#1042;&#1086;&#1087;&#1088;&#1086;&#1089;&#1099;%20&#1089;&#1072;&#1084;&#1086;&#1082;&#1086;&#1085;&#1090;&#1088;&#1086;&#1083;&#1103;_&#1088;&#1072;&#1079;&#1076;&#1077;&#1083;%202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2/&#1042;&#1086;&#1087;&#1088;&#1086;&#1089;%202.2.3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3/&#1042;&#1086;&#1087;&#1088;&#1086;&#1089;%202.3.2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2/&#1042;&#1086;&#1087;&#1088;&#1086;&#1089;%202.2.2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3/&#1042;&#1086;&#1087;&#1088;&#1086;&#1089;%202.3.6.pdf" TargetMode="External"/><Relationship Id="rId10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3/&#1042;&#1086;&#1087;&#1088;&#1086;&#1089;%202.3.1.pdf" TargetMode="External"/><Relationship Id="rId4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2/&#1042;&#1086;&#1087;&#1088;&#1086;&#1089;%202.2.1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3/&#1058;&#1077;&#1084;&#1072;%202.3.pdf" TargetMode="External"/><Relationship Id="rId14" Type="http://schemas.openxmlformats.org/officeDocument/2006/relationships/hyperlink" Target="&#1058;&#1077;&#1086;&#1088;&#1077;&#1090;&#1080;&#1095;&#1077;&#1089;&#1082;&#1072;&#1103;%20&#1095;&#1072;&#1089;&#1090;&#1100;/&#1056;&#1072;&#1079;&#1076;&#1077;&#1083;%202/&#1058;&#1077;&#1084;&#1072;%202.3/&#1042;&#1086;&#1087;&#1088;&#1086;&#1089;%202.3.5.pdf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6.pdf" TargetMode="External"/><Relationship Id="rId18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1.pdf" TargetMode="External"/><Relationship Id="rId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1/&#1058;&#1077;&#1084;&#1072;%203.1.pdf" TargetMode="External"/><Relationship Id="rId7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1/&#1042;&#1086;&#1087;&#1088;&#1086;&#1089;%203.1.5.pdf" TargetMode="External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5.pdf" TargetMode="External"/><Relationship Id="rId17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2.pdf" TargetMode="External"/><Relationship Id="rId2" Type="http://schemas.openxmlformats.org/officeDocument/2006/relationships/hyperlink" Target="&#1058;&#1077;&#1086;&#1088;&#1077;&#1090;&#1080;&#1095;&#1077;&#1089;&#1082;&#1072;&#1103;%20&#1095;&#1072;&#1089;&#1090;&#1100;/&#1056;&#1072;&#1079;&#1076;&#1077;&#1083;%203/&#1056;&#1072;&#1079;&#1076;&#1077;&#1083;%203.pdf" TargetMode="External"/><Relationship Id="rId1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1/&#1042;&#1086;&#1087;&#1088;&#1086;&#1089;%203.1.4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1/&#1042;&#1086;&#1087;&#1088;&#1086;&#1089;%203.1.3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4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1/&#1042;&#1086;&#1087;&#1088;&#1086;&#1089;%203.1.2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8.pdf" TargetMode="External"/><Relationship Id="rId10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3.pdf" TargetMode="External"/><Relationship Id="rId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1/&#1042;&#1086;&#1087;&#1088;&#1086;&#1089;%203.1.1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58;&#1077;&#1084;&#1072;%203.2.pdf" TargetMode="External"/><Relationship Id="rId1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2/&#1042;&#1086;&#1087;&#1088;&#1086;&#1089;%203.2.7.pdf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4/&#1058;&#1077;&#1084;&#1072;%203.4.pdf" TargetMode="External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4/&#1042;&#1086;&#1087;&#1088;&#1086;&#1089;%203.4.5.pdf" TargetMode="External"/><Relationship Id="rId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3/&#1058;&#1077;&#1084;&#1072;%203.3.pdf" TargetMode="External"/><Relationship Id="rId7" Type="http://schemas.openxmlformats.org/officeDocument/2006/relationships/image" Target="../media/image3.jpeg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4/&#1042;&#1086;&#1087;&#1088;&#1086;&#1089;%203.4.4.pdf" TargetMode="External"/><Relationship Id="rId2" Type="http://schemas.openxmlformats.org/officeDocument/2006/relationships/hyperlink" Target="&#1058;&#1077;&#1086;&#1088;&#1077;&#1090;&#1080;&#1095;&#1077;&#1089;&#1082;&#1072;&#1103;%20&#1095;&#1072;&#1089;&#1090;&#1100;/&#1056;&#1072;&#1079;&#1076;&#1077;&#1083;%203/&#1056;&#1072;&#1079;&#1076;&#1077;&#1083;%203.pdf" TargetMode="External"/><Relationship Id="rId1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3/&#1042;&#1086;&#1087;&#1088;&#1086;&#1089;%203.3.5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3/&#1042;&#1086;&#1087;&#1088;&#1086;&#1089;%203.3.3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4/&#1042;&#1086;&#1087;&#1088;&#1086;&#1089;%203.4.3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3/&#1042;&#1086;&#1087;&#1088;&#1086;&#1089;%203.3.2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3/&#1042;&#1086;&#1087;&#1088;&#1086;&#1089;%203.3.4.pdf" TargetMode="External"/><Relationship Id="rId10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4/&#1042;&#1086;&#1087;&#1088;&#1086;&#1089;%203.4.2.pdf" TargetMode="External"/><Relationship Id="rId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3/&#1042;&#1086;&#1087;&#1088;&#1086;&#1089;%203.3.1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4/&#1042;&#1086;&#1087;&#1088;&#1086;&#1089;%203.4.1.pdf" TargetMode="External"/><Relationship Id="rId1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4/&#1042;&#1086;&#1087;&#1088;&#1086;&#1089;%203.4.6.pdf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6/&#1042;&#1086;&#1087;&#1088;&#1086;&#1089;%203.6.4.pdf" TargetMode="External"/><Relationship Id="rId3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5/&#1058;&#1077;&#1084;&#1072;%203.5.pdf" TargetMode="External"/><Relationship Id="rId7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5/&#1042;&#1086;&#1087;&#1088;&#1086;&#1089;%203.5.5.pdf" TargetMode="External"/><Relationship Id="rId12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6/&#1042;&#1086;&#1087;&#1088;&#1086;&#1089;%203.6.3.pdf" TargetMode="External"/><Relationship Id="rId2" Type="http://schemas.openxmlformats.org/officeDocument/2006/relationships/hyperlink" Target="&#1058;&#1077;&#1086;&#1088;&#1077;&#1090;&#1080;&#1095;&#1077;&#1089;&#1082;&#1072;&#1103;%20&#1095;&#1072;&#1089;&#1090;&#1100;/&#1056;&#1072;&#1079;&#1076;&#1077;&#1083;%203/&#1056;&#1072;&#1079;&#1076;&#1077;&#1083;%203.pdf" TargetMode="External"/><Relationship Id="rId1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5/&#1042;&#1086;&#1087;&#1088;&#1086;&#1089;%203.5.4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5/&#1042;&#1086;&#1087;&#1088;&#1086;&#1089;%203.5.3.pdf" TargetMode="External"/><Relationship Id="rId11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6/&#1042;&#1086;&#1087;&#1088;&#1086;&#1089;%203.6.2.pdf" TargetMode="External"/><Relationship Id="rId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5/&#1042;&#1086;&#1087;&#1088;&#1086;&#1089;%203.5.2.pdf" TargetMode="External"/><Relationship Id="rId15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6/&#1042;&#1086;&#1087;&#1088;&#1086;&#1089;%203.6.6.pdf" TargetMode="External"/><Relationship Id="rId10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6/&#1042;&#1086;&#1087;&#1088;&#1086;&#1089;%203.6.1.pdf" TargetMode="External"/><Relationship Id="rId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5/&#1042;&#1086;&#1087;&#1088;&#1086;&#1089;%203.5.1.pdf" TargetMode="External"/><Relationship Id="rId9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6/&#1058;&#1077;&#1084;&#1072;%203.6.pdf" TargetMode="External"/><Relationship Id="rId14" Type="http://schemas.openxmlformats.org/officeDocument/2006/relationships/hyperlink" Target="&#1058;&#1077;&#1086;&#1088;&#1077;&#1090;&#1080;&#1095;&#1077;&#1089;&#1082;&#1072;&#1103;%20&#1095;&#1072;&#1089;&#1090;&#1100;/&#1056;&#1072;&#1079;&#1076;&#1077;&#1083;%203/&#1058;&#1077;&#1084;&#1072;%203.6/&#1042;&#1086;&#1087;&#1088;&#1086;&#1089;%203.6.5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61539" y="1865585"/>
            <a:ext cx="4853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Киреенко</a:t>
            </a:r>
            <a:r>
              <a:rPr lang="ru-RU" sz="2400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Наталья Владимировна</a:t>
            </a:r>
            <a:endParaRPr lang="ru-RU" sz="2400" b="1" i="1" dirty="0">
              <a:solidFill>
                <a:schemeClr val="accent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47063" y="2769354"/>
            <a:ext cx="48426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Электронное учебное пособие</a:t>
            </a:r>
            <a:endParaRPr lang="ru-RU" sz="28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2667" y="2258859"/>
            <a:ext cx="37114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АГРОБИЗНЕС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4382" y="4364029"/>
            <a:ext cx="85191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Разработано при поддержке гранта </a:t>
            </a: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Президента </a:t>
            </a:r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Республики Беларусь</a:t>
            </a: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07950" y="638935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©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БГАТУ, 2025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0012"/>
            <a:ext cx="90272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cap="all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Министерство сельского хозяйства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cap="all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продовольствия Республики Беларусь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3871" y="642047"/>
            <a:ext cx="89995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Учреждение образования 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b="1" cap="all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«Белорусский государственный аграрный технический университет»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84950" y="1522052"/>
            <a:ext cx="4457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Кафедра инновационного развития АПК</a:t>
            </a:r>
            <a:endParaRPr lang="ru-RU" dirty="0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93" y="4901235"/>
            <a:ext cx="2114378" cy="105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800" y="4809468"/>
            <a:ext cx="1715455" cy="114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&quot;Пустой&quot; 1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7E3CAB47-321D-425B-B86B-A7B28C535B3D}"/>
              </a:ext>
            </a:extLst>
          </p:cNvPr>
          <p:cNvSpPr/>
          <p:nvPr/>
        </p:nvSpPr>
        <p:spPr>
          <a:xfrm>
            <a:off x="574928" y="5958424"/>
            <a:ext cx="2988960" cy="445650"/>
          </a:xfrm>
          <a:prstGeom prst="actionButtonBlank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Теоретическая часть</a:t>
            </a:r>
          </a:p>
        </p:txBody>
      </p:sp>
      <p:sp>
        <p:nvSpPr>
          <p:cNvPr id="3" name="Управляющая кнопка: &quot;Пустой&quot; 2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6EA4990C-26B0-4025-BFB8-C6F1B83EBFC5}"/>
              </a:ext>
            </a:extLst>
          </p:cNvPr>
          <p:cNvSpPr/>
          <p:nvPr/>
        </p:nvSpPr>
        <p:spPr>
          <a:xfrm>
            <a:off x="5580114" y="5959104"/>
            <a:ext cx="2988960" cy="445650"/>
          </a:xfrm>
          <a:prstGeom prst="actionButtonBlank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Практическая часть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3133" y="3200561"/>
            <a:ext cx="89141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Допущено Министерством образования Республики Беларусь в качестве электронного учебного пособия для слушателей системы дополнительного образования взрослых </a:t>
            </a:r>
            <a:endParaRPr lang="ru-RU" i="1" spc="-2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i="1" spc="-2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i="1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специальностям переподготовки «Управление организациями и подразделениями агропромышленного комплекса», «Агробизнес»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74991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4647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348570"/>
            <a:ext cx="9081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3. ОРГАНИЗАЦИЯ ПРЕДПРИНИМАТЕЛЬСКОЙ ДЕЯТЕЛЬНОСТИ </a:t>
            </a:r>
          </a:p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В СИСТЕМЕ АГРОБИЗНЕСА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311436" y="1017208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3.7. 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РИСКИ В СИСТЕМЕ АГРОБИЗНЕС</a:t>
            </a:r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078" y="1403408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3.7:</a:t>
            </a:r>
          </a:p>
        </p:txBody>
      </p:sp>
      <p:sp>
        <p:nvSpPr>
          <p:cNvPr id="14" name="Прямоугольник 13">
            <a:hlinkClick r:id="rId4" action="ppaction://hlinkfile"/>
          </p:cNvPr>
          <p:cNvSpPr/>
          <p:nvPr/>
        </p:nvSpPr>
        <p:spPr>
          <a:xfrm>
            <a:off x="888087" y="1759938"/>
            <a:ext cx="800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3.7.1. Понятие риска, его основные элементы и черты</a:t>
            </a:r>
            <a:endParaRPr lang="ru-RU" spc="-40" dirty="0"/>
          </a:p>
        </p:txBody>
      </p:sp>
      <p:sp>
        <p:nvSpPr>
          <p:cNvPr id="17" name="Прямоугольник 16">
            <a:hlinkClick r:id="rId5" action="ppaction://hlinkfile"/>
          </p:cNvPr>
          <p:cNvSpPr/>
          <p:nvPr/>
        </p:nvSpPr>
        <p:spPr>
          <a:xfrm>
            <a:off x="891226" y="2029660"/>
            <a:ext cx="4446858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3.7.2. Классификация рисков в агробизнесе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6" action="ppaction://hlinkfile"/>
          </p:cNvPr>
          <p:cNvSpPr/>
          <p:nvPr/>
        </p:nvSpPr>
        <p:spPr>
          <a:xfrm>
            <a:off x="910668" y="2492421"/>
            <a:ext cx="807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3.7.3. Механизмы нейтрализации и средства разрешения риска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hlinkClick r:id="rId7" action="ppaction://hlinkfile"/>
          </p:cNvPr>
          <p:cNvSpPr/>
          <p:nvPr/>
        </p:nvSpPr>
        <p:spPr>
          <a:xfrm>
            <a:off x="924802" y="2754408"/>
            <a:ext cx="4523411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3.7.4.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3.7</a:t>
            </a:r>
            <a:endParaRPr lang="ru-RU" sz="1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hlinkClick r:id="rId9" action="ppaction://hlinkfile"/>
          </p:cNvPr>
          <p:cNvSpPr/>
          <p:nvPr/>
        </p:nvSpPr>
        <p:spPr>
          <a:xfrm>
            <a:off x="398803" y="3257430"/>
            <a:ext cx="8651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3.8. </a:t>
            </a:r>
            <a:r>
              <a:rPr lang="ru-RU" b="1" spc="-1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ОЦЕНКА РЕЗУЛЬТАТОВ ДЕЯТЕЛЬНОСТИ ОРГАНИЗАЦИЙ АГРОБИЗНЕСА</a:t>
            </a:r>
            <a:endParaRPr lang="ru-RU" b="1" spc="-13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3645307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3.8:</a:t>
            </a:r>
          </a:p>
        </p:txBody>
      </p:sp>
      <p:sp>
        <p:nvSpPr>
          <p:cNvPr id="24" name="Прямоугольник 23">
            <a:hlinkClick r:id="rId10" action="ppaction://hlinkfile"/>
          </p:cNvPr>
          <p:cNvSpPr/>
          <p:nvPr/>
        </p:nvSpPr>
        <p:spPr>
          <a:xfrm>
            <a:off x="900510" y="4335266"/>
            <a:ext cx="7667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Показатели экономической эффективности организаций агробизнеса</a:t>
            </a:r>
            <a:endParaRPr lang="ru-RU" spc="-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hlinkClick r:id="rId11" action="ppaction://hlinkfile"/>
          </p:cNvPr>
          <p:cNvSpPr/>
          <p:nvPr/>
        </p:nvSpPr>
        <p:spPr>
          <a:xfrm>
            <a:off x="891226" y="4692214"/>
            <a:ext cx="3980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Оценка финансового состояния</a:t>
            </a:r>
          </a:p>
        </p:txBody>
      </p:sp>
      <p:sp>
        <p:nvSpPr>
          <p:cNvPr id="26" name="Прямоугольник 25">
            <a:hlinkClick r:id="rId12" action="ppaction://hlinkfile"/>
          </p:cNvPr>
          <p:cNvSpPr/>
          <p:nvPr/>
        </p:nvSpPr>
        <p:spPr>
          <a:xfrm>
            <a:off x="910668" y="5054115"/>
            <a:ext cx="4281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Оценка инвестиционных проектов</a:t>
            </a:r>
          </a:p>
        </p:txBody>
      </p:sp>
      <p:sp>
        <p:nvSpPr>
          <p:cNvPr id="27" name="Прямоугольник 26">
            <a:hlinkClick r:id="rId13" action="ppaction://hlinkfile"/>
          </p:cNvPr>
          <p:cNvSpPr/>
          <p:nvPr/>
        </p:nvSpPr>
        <p:spPr>
          <a:xfrm>
            <a:off x="924802" y="5403817"/>
            <a:ext cx="5980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Эффективность цифровых технологий в агробизнесе</a:t>
            </a:r>
            <a:endParaRPr lang="ru-RU" spc="-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>
            <a:hlinkClick r:id="rId14" action="ppaction://hlinkfile"/>
          </p:cNvPr>
          <p:cNvSpPr/>
          <p:nvPr/>
        </p:nvSpPr>
        <p:spPr>
          <a:xfrm>
            <a:off x="924802" y="5785935"/>
            <a:ext cx="409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3.8.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к теме 3.8</a:t>
            </a:r>
          </a:p>
        </p:txBody>
      </p:sp>
      <p:sp>
        <p:nvSpPr>
          <p:cNvPr id="30" name="Прямоугольник 29">
            <a:hlinkClick r:id="rId15" action="ppaction://hlinkfile"/>
          </p:cNvPr>
          <p:cNvSpPr/>
          <p:nvPr/>
        </p:nvSpPr>
        <p:spPr>
          <a:xfrm>
            <a:off x="547574" y="6195569"/>
            <a:ext cx="4819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3.9. Вопросы для самоконтроля по разделу 3</a:t>
            </a:r>
          </a:p>
        </p:txBody>
      </p:sp>
      <p:sp>
        <p:nvSpPr>
          <p:cNvPr id="19" name="Прямоугольник 18">
            <a:hlinkClick r:id="rId16" action="ppaction://hlinkfile"/>
          </p:cNvPr>
          <p:cNvSpPr/>
          <p:nvPr/>
        </p:nvSpPr>
        <p:spPr>
          <a:xfrm>
            <a:off x="883702" y="3976117"/>
            <a:ext cx="5305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3.8.1. Сущность и функции экономического анализа</a:t>
            </a:r>
            <a:endParaRPr lang="ru-RU" spc="-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865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4647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348570"/>
            <a:ext cx="9081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4. ПРАКТИЧЕСКАЯ ЧАСТЬ</a:t>
            </a: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284464" y="680772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4.1. ТЕСТОВЫЕ ЗАДАНИЯ</a:t>
            </a: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hlinkClick r:id="rId5" action="ppaction://hlinkfile"/>
          </p:cNvPr>
          <p:cNvSpPr/>
          <p:nvPr/>
        </p:nvSpPr>
        <p:spPr>
          <a:xfrm>
            <a:off x="467544" y="1008886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4.1.1. Агробизнес в системе рыночных экономических отношений</a:t>
            </a:r>
            <a:endParaRPr lang="ru-RU" dirty="0"/>
          </a:p>
        </p:txBody>
      </p:sp>
      <p:sp>
        <p:nvSpPr>
          <p:cNvPr id="4" name="Прямоугольник 3">
            <a:hlinkClick r:id="rId6" action="ppaction://hlinkfile"/>
          </p:cNvPr>
          <p:cNvSpPr/>
          <p:nvPr/>
        </p:nvSpPr>
        <p:spPr>
          <a:xfrm>
            <a:off x="5012411" y="1035902"/>
            <a:ext cx="4038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4.1.2. Организационно-правовые основы агробизнеса</a:t>
            </a:r>
            <a:endParaRPr lang="ru-RU" dirty="0"/>
          </a:p>
        </p:txBody>
      </p:sp>
      <p:sp>
        <p:nvSpPr>
          <p:cNvPr id="5" name="Прямоугольник 4">
            <a:hlinkClick r:id="rId7" action="ppaction://hlinkfile"/>
          </p:cNvPr>
          <p:cNvSpPr/>
          <p:nvPr/>
        </p:nvSpPr>
        <p:spPr>
          <a:xfrm>
            <a:off x="1043608" y="1641574"/>
            <a:ext cx="80334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4.1.3. Организация предпринимательской деятельности в системе агробизнеса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1034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Прямоугольник 27">
            <a:hlinkClick r:id="rId8" action="ppaction://hlinkfile"/>
          </p:cNvPr>
          <p:cNvSpPr/>
          <p:nvPr/>
        </p:nvSpPr>
        <p:spPr>
          <a:xfrm>
            <a:off x="292855" y="2192081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4.2. ПРОИЗВОДСТВЕННЫЕ СИТУАЦИИ</a:t>
            </a:r>
          </a:p>
        </p:txBody>
      </p:sp>
      <p:sp>
        <p:nvSpPr>
          <p:cNvPr id="16" name="Прямоугольник 15">
            <a:hlinkClick r:id="rId9" action="ppaction://hlinkfile"/>
          </p:cNvPr>
          <p:cNvSpPr/>
          <p:nvPr/>
        </p:nvSpPr>
        <p:spPr>
          <a:xfrm>
            <a:off x="267723" y="2479650"/>
            <a:ext cx="4078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4.2.1. </a:t>
            </a:r>
            <a:r>
              <a:rPr lang="ru-RU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Сущность и роль агробизнеса </a:t>
            </a:r>
          </a:p>
          <a:p>
            <a:r>
              <a:rPr lang="ru-RU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национальной экономике</a:t>
            </a:r>
            <a:endParaRPr lang="ru-RU" dirty="0"/>
          </a:p>
        </p:txBody>
      </p:sp>
      <p:sp>
        <p:nvSpPr>
          <p:cNvPr id="20" name="Прямоугольник 19">
            <a:hlinkClick r:id="rId10" action="ppaction://hlinkfile"/>
          </p:cNvPr>
          <p:cNvSpPr/>
          <p:nvPr/>
        </p:nvSpPr>
        <p:spPr>
          <a:xfrm>
            <a:off x="5136823" y="2504780"/>
            <a:ext cx="3254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4.2.2.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Агробизнес и предпринимательская среда</a:t>
            </a:r>
            <a:endParaRPr lang="ru-RU" dirty="0"/>
          </a:p>
        </p:txBody>
      </p:sp>
      <p:sp>
        <p:nvSpPr>
          <p:cNvPr id="31" name="Прямоугольник 30">
            <a:hlinkClick r:id="rId11" action="ppaction://hlinkfile"/>
          </p:cNvPr>
          <p:cNvSpPr/>
          <p:nvPr/>
        </p:nvSpPr>
        <p:spPr>
          <a:xfrm>
            <a:off x="241860" y="3019999"/>
            <a:ext cx="3998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4.2.3. Налогообложение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субъектов агробизнеса</a:t>
            </a:r>
            <a:endParaRPr lang="ru-RU" dirty="0"/>
          </a:p>
        </p:txBody>
      </p:sp>
      <p:sp>
        <p:nvSpPr>
          <p:cNvPr id="32" name="Прямоугольник 31">
            <a:hlinkClick r:id="rId12" action="ppaction://hlinkfile"/>
          </p:cNvPr>
          <p:cNvSpPr/>
          <p:nvPr/>
        </p:nvSpPr>
        <p:spPr>
          <a:xfrm>
            <a:off x="5127236" y="3042842"/>
            <a:ext cx="3491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4.2.4. Организационно-правовые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и формы агробизнеса</a:t>
            </a:r>
            <a:endParaRPr lang="ru-RU" dirty="0"/>
          </a:p>
        </p:txBody>
      </p:sp>
      <p:sp>
        <p:nvSpPr>
          <p:cNvPr id="33" name="Прямоугольник 32">
            <a:hlinkClick r:id="rId13" action="ppaction://hlinkfile"/>
          </p:cNvPr>
          <p:cNvSpPr/>
          <p:nvPr/>
        </p:nvSpPr>
        <p:spPr>
          <a:xfrm>
            <a:off x="257681" y="3571523"/>
            <a:ext cx="36845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4.2.5. Основные этапы создания предпринимательских структур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агробизнесе</a:t>
            </a:r>
            <a:endParaRPr lang="ru-RU" dirty="0"/>
          </a:p>
        </p:txBody>
      </p:sp>
      <p:pic>
        <p:nvPicPr>
          <p:cNvPr id="34" name="Picture 1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73" y="1616046"/>
            <a:ext cx="469888" cy="4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6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" y="1146403"/>
            <a:ext cx="444792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8" descr="H:\Картинки для презентации\Луг трактор и др.jpe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035" y="1198596"/>
            <a:ext cx="573376" cy="37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Прямоугольник 36">
            <a:hlinkClick r:id="rId17" action="ppaction://hlinkfile"/>
          </p:cNvPr>
          <p:cNvSpPr/>
          <p:nvPr/>
        </p:nvSpPr>
        <p:spPr>
          <a:xfrm>
            <a:off x="5148912" y="3624442"/>
            <a:ext cx="39402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4.2.6. Бизнес-планирование предпринимательской деятельности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системе агробизнеса</a:t>
            </a:r>
            <a:endParaRPr lang="ru-RU" dirty="0"/>
          </a:p>
        </p:txBody>
      </p:sp>
      <p:sp>
        <p:nvSpPr>
          <p:cNvPr id="38" name="Прямоугольник 37">
            <a:hlinkClick r:id="rId18" action="ppaction://hlinkfile"/>
          </p:cNvPr>
          <p:cNvSpPr/>
          <p:nvPr/>
        </p:nvSpPr>
        <p:spPr>
          <a:xfrm>
            <a:off x="241860" y="4384634"/>
            <a:ext cx="3687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4.2.7. Стратегическое управление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предпринимательских структурах агробизнеса</a:t>
            </a:r>
            <a:endParaRPr lang="ru-RU" dirty="0"/>
          </a:p>
        </p:txBody>
      </p:sp>
      <p:sp>
        <p:nvSpPr>
          <p:cNvPr id="39" name="Прямоугольник 38">
            <a:hlinkClick r:id="rId19" action="ppaction://hlinkfile"/>
          </p:cNvPr>
          <p:cNvSpPr/>
          <p:nvPr/>
        </p:nvSpPr>
        <p:spPr>
          <a:xfrm>
            <a:off x="5148912" y="4483041"/>
            <a:ext cx="4033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4.2.8. Маркетинг в системе управления субъектов агробизнеса</a:t>
            </a:r>
            <a:endParaRPr lang="ru-RU" dirty="0"/>
          </a:p>
        </p:txBody>
      </p:sp>
      <p:sp>
        <p:nvSpPr>
          <p:cNvPr id="41" name="Прямоугольник 40">
            <a:hlinkClick r:id="rId20" action="ppaction://hlinkfile"/>
          </p:cNvPr>
          <p:cNvSpPr/>
          <p:nvPr/>
        </p:nvSpPr>
        <p:spPr>
          <a:xfrm>
            <a:off x="219861" y="5231935"/>
            <a:ext cx="3819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4.2.9. Контроллинг в организациях агробизнеса</a:t>
            </a:r>
            <a:endParaRPr lang="ru-RU" dirty="0"/>
          </a:p>
        </p:txBody>
      </p:sp>
      <p:sp>
        <p:nvSpPr>
          <p:cNvPr id="42" name="Прямоугольник 41">
            <a:hlinkClick r:id="rId21" action="ppaction://hlinkfile"/>
          </p:cNvPr>
          <p:cNvSpPr/>
          <p:nvPr/>
        </p:nvSpPr>
        <p:spPr>
          <a:xfrm>
            <a:off x="5132538" y="5083205"/>
            <a:ext cx="40499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4.2.10. Снабжение и логистика в системе управления организаций агробизнеса</a:t>
            </a:r>
            <a:endParaRPr lang="ru-RU" spc="-100" dirty="0"/>
          </a:p>
        </p:txBody>
      </p:sp>
      <p:sp>
        <p:nvSpPr>
          <p:cNvPr id="43" name="Прямоугольник 42">
            <a:hlinkClick r:id="rId22" action="ppaction://hlinkfile"/>
          </p:cNvPr>
          <p:cNvSpPr/>
          <p:nvPr/>
        </p:nvSpPr>
        <p:spPr>
          <a:xfrm>
            <a:off x="225701" y="5832099"/>
            <a:ext cx="37200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4.2.11. Антикризисное управление 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организациях агробизнеса</a:t>
            </a:r>
            <a:endParaRPr lang="ru-RU" dirty="0"/>
          </a:p>
        </p:txBody>
      </p:sp>
      <p:sp>
        <p:nvSpPr>
          <p:cNvPr id="44" name="Прямоугольник 43">
            <a:hlinkClick r:id="rId23" action="ppaction://hlinkfile"/>
          </p:cNvPr>
          <p:cNvSpPr/>
          <p:nvPr/>
        </p:nvSpPr>
        <p:spPr>
          <a:xfrm>
            <a:off x="5122440" y="5683369"/>
            <a:ext cx="396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4.2.12. Информационный менеджмент в агробизнесе</a:t>
            </a:r>
            <a:endParaRPr lang="ru-RU" dirty="0"/>
          </a:p>
        </p:txBody>
      </p:sp>
      <p:sp>
        <p:nvSpPr>
          <p:cNvPr id="45" name="Прямоугольник 44">
            <a:hlinkClick r:id="rId24" action="ppaction://hlinkfile"/>
          </p:cNvPr>
          <p:cNvSpPr/>
          <p:nvPr/>
        </p:nvSpPr>
        <p:spPr>
          <a:xfrm>
            <a:off x="200146" y="6430682"/>
            <a:ext cx="3729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4.2.13. Риски в системе агробизнеса</a:t>
            </a:r>
            <a:endParaRPr lang="ru-RU" dirty="0"/>
          </a:p>
        </p:txBody>
      </p:sp>
      <p:sp>
        <p:nvSpPr>
          <p:cNvPr id="46" name="Прямоугольник 45">
            <a:hlinkClick r:id="rId25" action="ppaction://hlinkfile"/>
          </p:cNvPr>
          <p:cNvSpPr/>
          <p:nvPr/>
        </p:nvSpPr>
        <p:spPr>
          <a:xfrm>
            <a:off x="5148912" y="6218802"/>
            <a:ext cx="39445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4.2.14. Оценка результатов деятельности организаций агробизнеса</a:t>
            </a:r>
            <a:endParaRPr lang="ru-RU" spc="-100" dirty="0"/>
          </a:p>
        </p:txBody>
      </p:sp>
      <p:sp>
        <p:nvSpPr>
          <p:cNvPr id="48" name="Стрелка вниз 47"/>
          <p:cNvSpPr/>
          <p:nvPr/>
        </p:nvSpPr>
        <p:spPr>
          <a:xfrm>
            <a:off x="4240461" y="2620637"/>
            <a:ext cx="485262" cy="4179377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016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4647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456201"/>
            <a:ext cx="9081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4. ПРАКТИЧЕСКАЯ ЧАСТЬ</a:t>
            </a: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0" y="867765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4.3. МЕТОДИКИ ПРОВЕДЕНИЯ РАЗЛИЧНЫХ ВИДОВ АНАЛИЗА ПРЕДПРИНИМАТЕЛЬСКОЙ ДЕЯТЕЛЬНОСТИ СУБЪЕКТОВ АГРОБИЗНЕСА</a:t>
            </a: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hlinkClick r:id="rId5" action="ppaction://hlinkfile"/>
          </p:cNvPr>
          <p:cNvSpPr/>
          <p:nvPr/>
        </p:nvSpPr>
        <p:spPr>
          <a:xfrm>
            <a:off x="971600" y="1571556"/>
            <a:ext cx="2017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4.3.1.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PEST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-анализ</a:t>
            </a:r>
            <a:endParaRPr lang="ru-RU" dirty="0"/>
          </a:p>
        </p:txBody>
      </p:sp>
      <p:sp>
        <p:nvSpPr>
          <p:cNvPr id="8" name="Прямоугольник 7">
            <a:hlinkClick r:id="rId6" action="ppaction://hlinkfile"/>
          </p:cNvPr>
          <p:cNvSpPr/>
          <p:nvPr/>
        </p:nvSpPr>
        <p:spPr>
          <a:xfrm>
            <a:off x="971599" y="1942183"/>
            <a:ext cx="80791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4.3.2. Методика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разработки бизнес-идеи и бизнес-модели</a:t>
            </a:r>
            <a:endParaRPr lang="ru-RU" dirty="0"/>
          </a:p>
        </p:txBody>
      </p:sp>
      <p:pic>
        <p:nvPicPr>
          <p:cNvPr id="40" name="Picture 15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538917"/>
            <a:ext cx="1191616" cy="1170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>
            <a:hlinkClick r:id="rId8" action="ppaction://hlinkfile"/>
          </p:cNvPr>
          <p:cNvSpPr/>
          <p:nvPr/>
        </p:nvSpPr>
        <p:spPr>
          <a:xfrm>
            <a:off x="971599" y="2344154"/>
            <a:ext cx="4384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4.3.3. Методики составления бизнес-плана</a:t>
            </a:r>
            <a:endParaRPr lang="ru-RU" dirty="0"/>
          </a:p>
        </p:txBody>
      </p:sp>
      <p:sp>
        <p:nvSpPr>
          <p:cNvPr id="15" name="Прямоугольник 14">
            <a:hlinkClick r:id="rId9" action="ppaction://hlinkfile"/>
          </p:cNvPr>
          <p:cNvSpPr/>
          <p:nvPr/>
        </p:nvSpPr>
        <p:spPr>
          <a:xfrm>
            <a:off x="1259632" y="2651167"/>
            <a:ext cx="2872261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4.3.3.1. Методика ТАСIS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hlinkClick r:id="rId10" action="ppaction://hlinkfile"/>
          </p:cNvPr>
          <p:cNvSpPr/>
          <p:nvPr/>
        </p:nvSpPr>
        <p:spPr>
          <a:xfrm>
            <a:off x="1259632" y="3054883"/>
            <a:ext cx="297216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4.3.3.2. Методика UNIDO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11" action="ppaction://hlinkfile"/>
          </p:cNvPr>
          <p:cNvSpPr/>
          <p:nvPr/>
        </p:nvSpPr>
        <p:spPr>
          <a:xfrm>
            <a:off x="1259632" y="3458599"/>
            <a:ext cx="2895216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4.3.3.3. Методика KPMG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hlinkClick r:id="rId12" action="ppaction://hlinkfile"/>
          </p:cNvPr>
          <p:cNvSpPr/>
          <p:nvPr/>
        </p:nvSpPr>
        <p:spPr>
          <a:xfrm>
            <a:off x="1259632" y="3839224"/>
            <a:ext cx="275896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4.3.3.4. Методика ЕБРР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hlinkClick r:id="rId13" action="ppaction://hlinkfile"/>
          </p:cNvPr>
          <p:cNvSpPr/>
          <p:nvPr/>
        </p:nvSpPr>
        <p:spPr>
          <a:xfrm>
            <a:off x="1547664" y="4321610"/>
            <a:ext cx="3334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4.3.3.5.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Методика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Ernst &amp; Young</a:t>
            </a:r>
            <a:endParaRPr lang="ru-RU" dirty="0"/>
          </a:p>
        </p:txBody>
      </p:sp>
      <p:sp>
        <p:nvSpPr>
          <p:cNvPr id="23" name="Прямоугольник 22">
            <a:hlinkClick r:id="rId14" action="ppaction://hlinkfile"/>
          </p:cNvPr>
          <p:cNvSpPr/>
          <p:nvPr/>
        </p:nvSpPr>
        <p:spPr>
          <a:xfrm>
            <a:off x="971599" y="4753570"/>
            <a:ext cx="213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4.3.4. SWOT-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анализ</a:t>
            </a:r>
            <a:endParaRPr lang="ru-RU" dirty="0"/>
          </a:p>
        </p:txBody>
      </p:sp>
      <p:sp>
        <p:nvSpPr>
          <p:cNvPr id="24" name="Прямоугольник 23">
            <a:hlinkClick r:id="rId15" action="ppaction://hlinkfile"/>
          </p:cNvPr>
          <p:cNvSpPr/>
          <p:nvPr/>
        </p:nvSpPr>
        <p:spPr>
          <a:xfrm>
            <a:off x="971599" y="5106034"/>
            <a:ext cx="1974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4.3.5.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АВС-анализ</a:t>
            </a:r>
            <a:endParaRPr lang="ru-RU" dirty="0"/>
          </a:p>
        </p:txBody>
      </p:sp>
      <p:pic>
        <p:nvPicPr>
          <p:cNvPr id="47" name="Picture 59" descr="H:\Картинки для презентации\другая техника.jpe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425395"/>
            <a:ext cx="1115938" cy="90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2986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&quot;Пустой&quot; 5">
            <a:hlinkClick r:id="" action="ppaction://hlinkshowjump?jump=endshow" highlightClick="1"/>
            <a:extLst>
              <a:ext uri="{FF2B5EF4-FFF2-40B4-BE49-F238E27FC236}">
                <a16:creationId xmlns:a16="http://schemas.microsoft.com/office/drawing/2014/main" id="{C0AE19C7-803E-4A12-B7E4-B84D0BB53B8F}"/>
              </a:ext>
            </a:extLst>
          </p:cNvPr>
          <p:cNvSpPr/>
          <p:nvPr/>
        </p:nvSpPr>
        <p:spPr>
          <a:xfrm>
            <a:off x="5508105" y="6160383"/>
            <a:ext cx="3456383" cy="583317"/>
          </a:xfrm>
          <a:prstGeom prst="actionButtonBlank">
            <a:avLst/>
          </a:prstGeom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74647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456201"/>
            <a:ext cx="9081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4. ПРАКТИЧЕСКАЯ ЧАСТЬ</a:t>
            </a: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0" y="867765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4.4. ДЕЛОВЫЕ ИГРЫ</a:t>
            </a: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hlinkClick r:id="rId5" action="ppaction://hlinkfile"/>
          </p:cNvPr>
          <p:cNvSpPr/>
          <p:nvPr/>
        </p:nvSpPr>
        <p:spPr>
          <a:xfrm>
            <a:off x="1259631" y="1237097"/>
            <a:ext cx="7791107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4.4.1. Вступление в должность руководителя организации агробизнеса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6" action="ppaction://hlinkfile"/>
          </p:cNvPr>
          <p:cNvSpPr/>
          <p:nvPr/>
        </p:nvSpPr>
        <p:spPr>
          <a:xfrm>
            <a:off x="1259630" y="1601360"/>
            <a:ext cx="7560841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4.4.2. Разработка учредительных документов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>
            <a:hlinkClick r:id="rId7" action="ppaction://hlinkfile"/>
          </p:cNvPr>
          <p:cNvSpPr/>
          <p:nvPr/>
        </p:nvSpPr>
        <p:spPr>
          <a:xfrm>
            <a:off x="1275500" y="1965623"/>
            <a:ext cx="7775238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4.4.3. Стратегия развития организации агробизнеса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>
            <a:hlinkClick r:id="rId8" action="ppaction://hlinkfile"/>
          </p:cNvPr>
          <p:cNvSpPr/>
          <p:nvPr/>
        </p:nvSpPr>
        <p:spPr>
          <a:xfrm>
            <a:off x="1259630" y="2324531"/>
            <a:ext cx="3171574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4.4.4. Работа с информацией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>
            <a:hlinkClick r:id="rId9" action="ppaction://hlinkfile"/>
          </p:cNvPr>
          <p:cNvSpPr/>
          <p:nvPr/>
        </p:nvSpPr>
        <p:spPr>
          <a:xfrm>
            <a:off x="1273480" y="2664061"/>
            <a:ext cx="7533139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4.4.5. Эффективность деятельности организаций агробизнеса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5" name="Picture 5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" y="1418099"/>
            <a:ext cx="1445610" cy="141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0" y="317189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Прямоугольник 28">
            <a:hlinkClick r:id="rId11" action="ppaction://hlinkfile"/>
          </p:cNvPr>
          <p:cNvSpPr/>
          <p:nvPr/>
        </p:nvSpPr>
        <p:spPr>
          <a:xfrm>
            <a:off x="62068" y="321439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4.5. СПРАВОЧНАЯ ИНФОРМАЦИЯ</a:t>
            </a:r>
          </a:p>
        </p:txBody>
      </p:sp>
      <p:sp>
        <p:nvSpPr>
          <p:cNvPr id="27" name="Прямоугольник 26">
            <a:hlinkClick r:id="rId12" action="ppaction://hlinkfile"/>
          </p:cNvPr>
          <p:cNvSpPr/>
          <p:nvPr/>
        </p:nvSpPr>
        <p:spPr>
          <a:xfrm>
            <a:off x="179512" y="3565956"/>
            <a:ext cx="468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4.5.1. Коробочное решение 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Агроэкотуризм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28" name="Прямоугольник 27">
            <a:hlinkClick r:id="rId13" action="ppaction://hlinkfile"/>
          </p:cNvPr>
          <p:cNvSpPr/>
          <p:nvPr/>
        </p:nvSpPr>
        <p:spPr>
          <a:xfrm>
            <a:off x="4860032" y="3559440"/>
            <a:ext cx="41907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4.5.2. Коробочное решение «Выращивание и продажа маржинальных продуктов»</a:t>
            </a:r>
            <a:endParaRPr lang="ru-RU" dirty="0"/>
          </a:p>
        </p:txBody>
      </p:sp>
      <p:sp>
        <p:nvSpPr>
          <p:cNvPr id="30" name="Прямоугольник 29">
            <a:hlinkClick r:id="rId14" action="ppaction://hlinkfile"/>
          </p:cNvPr>
          <p:cNvSpPr/>
          <p:nvPr/>
        </p:nvSpPr>
        <p:spPr>
          <a:xfrm>
            <a:off x="167381" y="39653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4.5.3. Коробочное решение «Производство и продажа сыра»</a:t>
            </a:r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0" y="4598856"/>
            <a:ext cx="9144000" cy="1279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Прямоугольник 38">
            <a:hlinkClick r:id="rId15" action="ppaction://hlinkfile"/>
          </p:cNvPr>
          <p:cNvSpPr/>
          <p:nvPr/>
        </p:nvSpPr>
        <p:spPr>
          <a:xfrm>
            <a:off x="2123727" y="4781537"/>
            <a:ext cx="69270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 4.6. ОТВЕТЫ К ПРАКТИЧЕСКИМ ЗАДАНИЯМ</a:t>
            </a:r>
          </a:p>
        </p:txBody>
      </p:sp>
      <p:sp>
        <p:nvSpPr>
          <p:cNvPr id="37" name="Стрелка вправо 36"/>
          <p:cNvSpPr/>
          <p:nvPr/>
        </p:nvSpPr>
        <p:spPr>
          <a:xfrm>
            <a:off x="179512" y="4923657"/>
            <a:ext cx="1656184" cy="595094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hlinkClick r:id="rId16" action="ppaction://hlinkfile"/>
          </p:cNvPr>
          <p:cNvSpPr/>
          <p:nvPr/>
        </p:nvSpPr>
        <p:spPr>
          <a:xfrm>
            <a:off x="2123727" y="5221204"/>
            <a:ext cx="170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ЛИТЕРАТУРА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3" name="Управляющая кнопка: &quot;Пустой&quot; 12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9BE5B7CB-9189-48FA-AFEA-D422A897F515}"/>
              </a:ext>
            </a:extLst>
          </p:cNvPr>
          <p:cNvSpPr/>
          <p:nvPr/>
        </p:nvSpPr>
        <p:spPr>
          <a:xfrm>
            <a:off x="354800" y="6160382"/>
            <a:ext cx="3472407" cy="583317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Титульный лист</a:t>
            </a:r>
          </a:p>
        </p:txBody>
      </p:sp>
    </p:spTree>
    <p:extLst>
      <p:ext uri="{BB962C8B-B14F-4D97-AF65-F5344CB8AC3E}">
        <p14:creationId xmlns:p14="http://schemas.microsoft.com/office/powerpoint/2010/main" val="1781765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УДК 338.436.33(476)(075.32)</a:t>
            </a:r>
          </a:p>
          <a:p>
            <a:pPr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ББК</a:t>
            </a:r>
            <a:r>
              <a:rPr lang="en-US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65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я7</a:t>
            </a:r>
          </a:p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К43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746121"/>
            <a:ext cx="89289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 в т о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р: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доктор экономических наук, профессор, заведующий кафедрой инновационного развития АПК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института повышения квалификации и переподготовки кадров агропромышленного комплекса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УО «Белорусский государственный аграрный технический университет» 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Н. В. Киреенко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624390"/>
            <a:ext cx="15359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 е ц е н з е н т ы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931783"/>
            <a:ext cx="9144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12750" algn="just">
              <a:spcAft>
                <a:spcPts val="0"/>
              </a:spcAft>
            </a:pPr>
            <a:r>
              <a:rPr lang="ru-RU" sz="1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Издание выполнено в рамках гранта Президента Республики Беларусь в сфере образования. Электронное учебное пособие «Агробизнес» подготовлено в соответствии с образовательными стандартами и является результатом комплексного анализа современного развития агробизнеса. Предназначено для слушателей специальностей переподготовки 9-09-0811-02 «Управление организациями и подразделениями агропромышленного комплекса» </a:t>
            </a:r>
            <a:r>
              <a:rPr lang="ru-RU" sz="1400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       </a:t>
            </a:r>
            <a:r>
              <a:rPr lang="ru-RU" sz="1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9-09-0811-03 «Агробизнес». В учебном пособии представлен материал по 4 разделам, включающие теоретические, методические и практические аспекты. Информация представлена в доступной форме в виде таблиц, схем и рисунков.</a:t>
            </a:r>
          </a:p>
          <a:p>
            <a:pPr indent="412750" algn="just">
              <a:spcAft>
                <a:spcPts val="0"/>
              </a:spcAft>
            </a:pPr>
            <a:r>
              <a:rPr lang="ru-RU" sz="1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 современного электронного учебного пособия по дисциплине «Агробизнес» даст </a:t>
            </a:r>
            <a:r>
              <a:rPr lang="ru-RU" sz="1400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возможность слушателям в </a:t>
            </a:r>
            <a:r>
              <a:rPr lang="ru-RU" sz="1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комплексном теоретическом изучении эффективных моделей ведения аграрного бизнеса с решением практических задач и производственных ситуаций для принятия рациональных управленческих </a:t>
            </a:r>
            <a:r>
              <a:rPr lang="ru-RU" sz="1400" spc="-1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решений, а также совершенствовать </a:t>
            </a:r>
            <a:r>
              <a:rPr lang="ru-RU" sz="1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образовательный процесс с использованием информационно-компьютерных и цифровых технологий, создающих условия непрерывного самообразования, адаптации теоретических знаний в практический опыт, повышения качества и эффективности практико-ориентированной подготовки руководящих работников и специалистов агропромышленного комплекса.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16216" y="5961479"/>
            <a:ext cx="2627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УДК 338.436.33(476)(075.32)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b="1">
                <a:latin typeface="Times New Roman" panose="02020603050405020304" pitchFamily="18" charset="0"/>
                <a:ea typeface="Times New Roman" panose="02020603050405020304" pitchFamily="18" charset="0"/>
              </a:rPr>
              <a:t>ББК65я7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0" y="608656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8580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© Учреждение образования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68580" algn="just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«Белорусский государственный аграрный</a:t>
            </a:r>
            <a:endParaRPr lang="ru-RU" sz="1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технический университет», 2025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9896" y="1852662"/>
            <a:ext cx="8659216" cy="979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20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кафедра бизнес-администрирования Института бизнеса Белорусского государственного университета;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института повышения квалификации и переподготовки кадров учреждения образования «Белорусская государственная орденов Октябрьской Революции и Трудового Красного Знамени сельскохозяйственная академия», кандидат экономических наук, доцент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Чечеткин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803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4" name="Прямоугольник 3">
            <a:hlinkClick r:id="rId2" action="ppaction://hlinkfile"/>
          </p:cNvPr>
          <p:cNvSpPr/>
          <p:nvPr/>
        </p:nvSpPr>
        <p:spPr>
          <a:xfrm>
            <a:off x="62068" y="816536"/>
            <a:ext cx="4667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СПИСОК СОКРАЩЕНИЙ И ТЕРМИНОВ</a:t>
            </a:r>
          </a:p>
        </p:txBody>
      </p:sp>
      <p:sp>
        <p:nvSpPr>
          <p:cNvPr id="7" name="Прямоугольник 6">
            <a:hlinkClick r:id="rId3" action="ppaction://hlinkfile"/>
          </p:cNvPr>
          <p:cNvSpPr/>
          <p:nvPr/>
        </p:nvSpPr>
        <p:spPr>
          <a:xfrm>
            <a:off x="62068" y="1236333"/>
            <a:ext cx="1996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ПРЕДИСЛОВИЕ</a:t>
            </a:r>
          </a:p>
        </p:txBody>
      </p:sp>
      <p:sp>
        <p:nvSpPr>
          <p:cNvPr id="10" name="Прямоугольник 9">
            <a:hlinkClick r:id="rId4" action="ppaction://hlinkfile"/>
          </p:cNvPr>
          <p:cNvSpPr/>
          <p:nvPr/>
        </p:nvSpPr>
        <p:spPr>
          <a:xfrm>
            <a:off x="96634" y="1655356"/>
            <a:ext cx="1471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ВВЕДЕНИЕ</a:t>
            </a:r>
          </a:p>
        </p:txBody>
      </p:sp>
      <p:sp>
        <p:nvSpPr>
          <p:cNvPr id="11" name="Прямоугольник 10">
            <a:hlinkClick r:id="rId5" action="ppaction://hlinkfile"/>
          </p:cNvPr>
          <p:cNvSpPr/>
          <p:nvPr/>
        </p:nvSpPr>
        <p:spPr>
          <a:xfrm>
            <a:off x="62068" y="2373299"/>
            <a:ext cx="9081932" cy="463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1. АГРОБИЗНЕС В СИСТЕМЕ РЫНОЧНЫХ ЭКОНОМИЧЕСКИХ ОТНОШЕНИЙ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6" action="ppaction://hlinkfile"/>
          </p:cNvPr>
          <p:cNvSpPr/>
          <p:nvPr/>
        </p:nvSpPr>
        <p:spPr>
          <a:xfrm>
            <a:off x="467544" y="2900849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1.1. СУЩНОСТЬ И РОЛЬ АГРОБИЗНЕСА В НАЦИОНАЛЬНОЙ ЭКОНОМИКЕ</a:t>
            </a:r>
            <a:endParaRPr lang="ru-RU" b="1" spc="-12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328953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1.1:</a:t>
            </a:r>
          </a:p>
        </p:txBody>
      </p:sp>
      <p:sp>
        <p:nvSpPr>
          <p:cNvPr id="14" name="Прямоугольник 13">
            <a:hlinkClick r:id="rId7" action="ppaction://hlinkfile"/>
          </p:cNvPr>
          <p:cNvSpPr/>
          <p:nvPr/>
        </p:nvSpPr>
        <p:spPr>
          <a:xfrm>
            <a:off x="971600" y="3734201"/>
            <a:ext cx="2739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1.1.1. Цель и задачи курса</a:t>
            </a:r>
            <a:endParaRPr lang="ru-RU" dirty="0"/>
          </a:p>
        </p:txBody>
      </p:sp>
      <p:sp>
        <p:nvSpPr>
          <p:cNvPr id="16" name="Прямоугольник 15">
            <a:hlinkClick r:id="rId8" action="ppaction://hlinkfile"/>
          </p:cNvPr>
          <p:cNvSpPr/>
          <p:nvPr/>
        </p:nvSpPr>
        <p:spPr>
          <a:xfrm>
            <a:off x="964444" y="6341651"/>
            <a:ext cx="4572000" cy="4580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1.1.7.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Психологические тесты к теме 1.1</a:t>
            </a:r>
            <a:endParaRPr lang="ru-RU" sz="16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hlinkClick r:id="rId9" action="ppaction://hlinkfile"/>
          </p:cNvPr>
          <p:cNvSpPr/>
          <p:nvPr/>
        </p:nvSpPr>
        <p:spPr>
          <a:xfrm>
            <a:off x="968092" y="4031701"/>
            <a:ext cx="4107791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1.1.2. Понятие и принципы агробизнеса</a:t>
            </a:r>
          </a:p>
        </p:txBody>
      </p:sp>
      <p:sp>
        <p:nvSpPr>
          <p:cNvPr id="18" name="Прямоугольник 17">
            <a:hlinkClick r:id="rId10" action="ppaction://hlinkfile"/>
          </p:cNvPr>
          <p:cNvSpPr/>
          <p:nvPr/>
        </p:nvSpPr>
        <p:spPr>
          <a:xfrm>
            <a:off x="968092" y="4511453"/>
            <a:ext cx="7981814" cy="679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1.1.3. Соотношение рыночной экономики, бизнеса и предпринимательства. Модели развития агробизнеса</a:t>
            </a:r>
          </a:p>
        </p:txBody>
      </p:sp>
      <p:sp>
        <p:nvSpPr>
          <p:cNvPr id="19" name="Прямоугольник 18">
            <a:hlinkClick r:id="rId11" action="ppaction://hlinkfile"/>
          </p:cNvPr>
          <p:cNvSpPr/>
          <p:nvPr/>
        </p:nvSpPr>
        <p:spPr>
          <a:xfrm>
            <a:off x="977542" y="5135995"/>
            <a:ext cx="7504942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1.1.4. Объекты, субъекты, виды и формы агробизнеса</a:t>
            </a:r>
          </a:p>
        </p:txBody>
      </p:sp>
      <p:sp>
        <p:nvSpPr>
          <p:cNvPr id="20" name="Прямоугольник 19">
            <a:hlinkClick r:id="rId12" action="ppaction://hlinkfile"/>
          </p:cNvPr>
          <p:cNvSpPr/>
          <p:nvPr/>
        </p:nvSpPr>
        <p:spPr>
          <a:xfrm>
            <a:off x="970852" y="5516953"/>
            <a:ext cx="7554188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</a:rPr>
              <a:t>1.1.5. Деловые и социальные черты предпринимателя</a:t>
            </a:r>
          </a:p>
        </p:txBody>
      </p:sp>
      <p:sp>
        <p:nvSpPr>
          <p:cNvPr id="21" name="Прямоугольник 20">
            <a:hlinkClick r:id="rId13" action="ppaction://hlinkfile"/>
          </p:cNvPr>
          <p:cNvSpPr/>
          <p:nvPr/>
        </p:nvSpPr>
        <p:spPr>
          <a:xfrm>
            <a:off x="977542" y="5913547"/>
            <a:ext cx="4098623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1.1.6.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1.1</a:t>
            </a:r>
            <a:endParaRPr lang="ru-RU" sz="1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Прямоугольник 22">
            <a:hlinkClick r:id="rId15" action="ppaction://hlinkfile"/>
          </p:cNvPr>
          <p:cNvSpPr/>
          <p:nvPr/>
        </p:nvSpPr>
        <p:spPr>
          <a:xfrm>
            <a:off x="62068" y="2035792"/>
            <a:ext cx="3146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ТЕОРЕТИЧЕСКАЯ ЧАСТЬ</a:t>
            </a:r>
          </a:p>
        </p:txBody>
      </p:sp>
    </p:spTree>
    <p:extLst>
      <p:ext uri="{BB962C8B-B14F-4D97-AF65-F5344CB8AC3E}">
        <p14:creationId xmlns:p14="http://schemas.microsoft.com/office/powerpoint/2010/main" val="3922205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593376"/>
            <a:ext cx="9081932" cy="463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1. АГРОБИЗНЕС В СИСТЕМЕ РЫНОЧНЫХ ЭКОНОМИЧЕСКИХ ОТНОШЕНИЙ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426266" y="1076901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1.2. 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АГРОБИЗНЕС И ПРЕДПРИНИМАТЕЛЬСКАЯ СРЕДА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400599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1.2:</a:t>
            </a:r>
          </a:p>
        </p:txBody>
      </p:sp>
      <p:sp>
        <p:nvSpPr>
          <p:cNvPr id="14" name="Прямоугольник 13">
            <a:hlinkClick r:id="rId4" action="ppaction://hlinkfile"/>
          </p:cNvPr>
          <p:cNvSpPr/>
          <p:nvPr/>
        </p:nvSpPr>
        <p:spPr>
          <a:xfrm>
            <a:off x="1044195" y="1817975"/>
            <a:ext cx="75112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1.2.1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Сущность предпринимательской среды и факторы ее определяющие</a:t>
            </a:r>
            <a:endParaRPr lang="ru-RU" dirty="0"/>
          </a:p>
        </p:txBody>
      </p:sp>
      <p:sp>
        <p:nvSpPr>
          <p:cNvPr id="17" name="Прямоугольник 16">
            <a:hlinkClick r:id="rId5" action="ppaction://hlinkfile"/>
          </p:cNvPr>
          <p:cNvSpPr/>
          <p:nvPr/>
        </p:nvSpPr>
        <p:spPr>
          <a:xfrm>
            <a:off x="1044195" y="2069716"/>
            <a:ext cx="7141057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1.2.2. Условия и принципы функционирования и развития агробизнеса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6" action="ppaction://hlinkfile"/>
          </p:cNvPr>
          <p:cNvSpPr/>
          <p:nvPr/>
        </p:nvSpPr>
        <p:spPr>
          <a:xfrm>
            <a:off x="1044195" y="2385817"/>
            <a:ext cx="7981814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1.2.3. Современные тенденции развития мирового агробизнеса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hlinkClick r:id="rId7" action="ppaction://hlinkfile"/>
          </p:cNvPr>
          <p:cNvSpPr/>
          <p:nvPr/>
        </p:nvSpPr>
        <p:spPr>
          <a:xfrm>
            <a:off x="1044194" y="2688942"/>
            <a:ext cx="8099805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1.2.4. Государственное регулирование и поддержка агробизнеса за рубежом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hlinkClick r:id="rId8" action="ppaction://hlinkfile"/>
          </p:cNvPr>
          <p:cNvSpPr/>
          <p:nvPr/>
        </p:nvSpPr>
        <p:spPr>
          <a:xfrm>
            <a:off x="1057381" y="2998367"/>
            <a:ext cx="8086618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1.2.5. </a:t>
            </a:r>
            <a:r>
              <a:rPr lang="ru-RU" spc="-9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Государственное регулирование и поддержка агробизнеса в Республике Беларусь</a:t>
            </a:r>
            <a:endParaRPr lang="ru-RU" sz="1600" spc="-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hlinkClick r:id="rId9" action="ppaction://hlinkfile"/>
          </p:cNvPr>
          <p:cNvSpPr/>
          <p:nvPr/>
        </p:nvSpPr>
        <p:spPr>
          <a:xfrm>
            <a:off x="1057381" y="3304828"/>
            <a:ext cx="4098623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1.2.6.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1.2</a:t>
            </a:r>
            <a:endParaRPr lang="ru-RU" sz="1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hlinkClick r:id="rId11" action="ppaction://hlinkfile"/>
          </p:cNvPr>
          <p:cNvSpPr/>
          <p:nvPr/>
        </p:nvSpPr>
        <p:spPr>
          <a:xfrm>
            <a:off x="399055" y="3698408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</a:rPr>
              <a:t>ТЕМА 1.3. НАЛОГООБЛОЖЕНИЕ СУБЪЕКТОВ АГРОБИЗНЕСА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2068" y="3988269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1.3:</a:t>
            </a:r>
          </a:p>
        </p:txBody>
      </p:sp>
      <p:sp>
        <p:nvSpPr>
          <p:cNvPr id="24" name="Прямоугольник 23">
            <a:hlinkClick r:id="rId12" action="ppaction://hlinkfile"/>
          </p:cNvPr>
          <p:cNvSpPr/>
          <p:nvPr/>
        </p:nvSpPr>
        <p:spPr>
          <a:xfrm>
            <a:off x="1100282" y="4350080"/>
            <a:ext cx="80238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1.3.1. Экономическая сущность налогов и сборов (пошлин). Элементы налоговой системы</a:t>
            </a:r>
            <a:endParaRPr lang="ru-RU" spc="-100" dirty="0"/>
          </a:p>
        </p:txBody>
      </p:sp>
      <p:sp>
        <p:nvSpPr>
          <p:cNvPr id="25" name="Прямоугольник 24">
            <a:hlinkClick r:id="rId13" action="ppaction://hlinkfile"/>
          </p:cNvPr>
          <p:cNvSpPr/>
          <p:nvPr/>
        </p:nvSpPr>
        <p:spPr>
          <a:xfrm>
            <a:off x="1100282" y="4673254"/>
            <a:ext cx="5327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1.3.2.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Классификация налогов и налогоплательщиков</a:t>
            </a:r>
            <a:endParaRPr lang="ru-RU" dirty="0"/>
          </a:p>
        </p:txBody>
      </p:sp>
      <p:sp>
        <p:nvSpPr>
          <p:cNvPr id="26" name="Прямоугольник 25">
            <a:hlinkClick r:id="rId14" action="ppaction://hlinkfile"/>
          </p:cNvPr>
          <p:cNvSpPr/>
          <p:nvPr/>
        </p:nvSpPr>
        <p:spPr>
          <a:xfrm>
            <a:off x="1570082" y="4997061"/>
            <a:ext cx="3063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1.3.2.1.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Общие налоги и сбо</a:t>
            </a:r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ры</a:t>
            </a:r>
            <a:endParaRPr lang="ru-RU" dirty="0"/>
          </a:p>
        </p:txBody>
      </p:sp>
      <p:sp>
        <p:nvSpPr>
          <p:cNvPr id="27" name="Прямоугольник 26">
            <a:hlinkClick r:id="rId15" action="ppaction://hlinkfile"/>
          </p:cNvPr>
          <p:cNvSpPr/>
          <p:nvPr/>
        </p:nvSpPr>
        <p:spPr>
          <a:xfrm>
            <a:off x="1570082" y="5320235"/>
            <a:ext cx="3821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1.3.2.2.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Налоги специальных режимов</a:t>
            </a:r>
            <a:endParaRPr lang="ru-RU" dirty="0"/>
          </a:p>
        </p:txBody>
      </p:sp>
      <p:sp>
        <p:nvSpPr>
          <p:cNvPr id="28" name="Прямоугольник 27">
            <a:hlinkClick r:id="rId16" action="ppaction://hlinkfile"/>
          </p:cNvPr>
          <p:cNvSpPr/>
          <p:nvPr/>
        </p:nvSpPr>
        <p:spPr>
          <a:xfrm>
            <a:off x="1098145" y="5644042"/>
            <a:ext cx="7128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1.3.3. Налоговый контроль, обязанность и ответственность налогоплательщиков</a:t>
            </a:r>
            <a:endParaRPr lang="ru-RU" dirty="0"/>
          </a:p>
        </p:txBody>
      </p:sp>
      <p:sp>
        <p:nvSpPr>
          <p:cNvPr id="29" name="Прямоугольник 28">
            <a:hlinkClick r:id="rId17" action="ppaction://hlinkfile"/>
          </p:cNvPr>
          <p:cNvSpPr/>
          <p:nvPr/>
        </p:nvSpPr>
        <p:spPr>
          <a:xfrm>
            <a:off x="1107692" y="5967216"/>
            <a:ext cx="4008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pc="-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1.3.4.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1.3</a:t>
            </a:r>
            <a:endParaRPr lang="ru-RU" i="1" dirty="0"/>
          </a:p>
        </p:txBody>
      </p:sp>
      <p:sp>
        <p:nvSpPr>
          <p:cNvPr id="30" name="Прямоугольник 29">
            <a:hlinkClick r:id="rId18" action="ppaction://hlinkfile"/>
          </p:cNvPr>
          <p:cNvSpPr/>
          <p:nvPr/>
        </p:nvSpPr>
        <p:spPr>
          <a:xfrm>
            <a:off x="539552" y="6357374"/>
            <a:ext cx="48193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1.4. Вопросы для самоконтроля по разделу 1</a:t>
            </a:r>
          </a:p>
        </p:txBody>
      </p:sp>
    </p:spTree>
    <p:extLst>
      <p:ext uri="{BB962C8B-B14F-4D97-AF65-F5344CB8AC3E}">
        <p14:creationId xmlns:p14="http://schemas.microsoft.com/office/powerpoint/2010/main" val="2382880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593376"/>
            <a:ext cx="9081932" cy="463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2. ОРГАНИЗАЦИОННО-ПРАВОВЫЕ ОСНОВЫ СОЗДАНИЯ АГРОБИЗНЕСА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426266" y="1076901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2.1. ОРГАНИЗАЦИОННО-ПРАВОВЫЕ ОСНОВЫ И ФОРМЫ АГРОБИЗНЕСА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400599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2.1:</a:t>
            </a:r>
          </a:p>
        </p:txBody>
      </p:sp>
      <p:sp>
        <p:nvSpPr>
          <p:cNvPr id="14" name="Прямоугольник 13">
            <a:hlinkClick r:id="rId4" action="ppaction://hlinkfile"/>
          </p:cNvPr>
          <p:cNvSpPr/>
          <p:nvPr/>
        </p:nvSpPr>
        <p:spPr>
          <a:xfrm>
            <a:off x="1044195" y="1817975"/>
            <a:ext cx="6337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2.1.1. Права, обязанности и ответственность предпринимателя</a:t>
            </a:r>
            <a:endParaRPr lang="ru-RU" dirty="0"/>
          </a:p>
        </p:txBody>
      </p:sp>
      <p:sp>
        <p:nvSpPr>
          <p:cNvPr id="17" name="Прямоугольник 16">
            <a:hlinkClick r:id="rId5" action="ppaction://hlinkfile"/>
          </p:cNvPr>
          <p:cNvSpPr/>
          <p:nvPr/>
        </p:nvSpPr>
        <p:spPr>
          <a:xfrm>
            <a:off x="1040547" y="2164870"/>
            <a:ext cx="8010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2.1.2. Классификация субъектов агробизнеса и понятие об организационно-правовых формах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hlinkClick r:id="rId6" action="ppaction://hlinkfile"/>
          </p:cNvPr>
          <p:cNvSpPr/>
          <p:nvPr/>
        </p:nvSpPr>
        <p:spPr>
          <a:xfrm>
            <a:off x="1044195" y="2731704"/>
            <a:ext cx="809980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2.1.3. Единоличный (частный)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агробизнес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hlinkClick r:id="rId7" action="ppaction://hlinkfile"/>
          </p:cNvPr>
          <p:cNvSpPr/>
          <p:nvPr/>
        </p:nvSpPr>
        <p:spPr>
          <a:xfrm>
            <a:off x="1040547" y="3101682"/>
            <a:ext cx="8086618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2.1.4. Крестьянские (фермерские) хозяйства, субъекты агроэкотуризма</a:t>
            </a:r>
            <a:endParaRPr lang="ru-RU" sz="1600" spc="-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Прямоугольник 28">
            <a:hlinkClick r:id="rId9" action="ppaction://hlinkfile"/>
          </p:cNvPr>
          <p:cNvSpPr/>
          <p:nvPr/>
        </p:nvSpPr>
        <p:spPr>
          <a:xfrm>
            <a:off x="1100578" y="6152515"/>
            <a:ext cx="4109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2.1.6.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2.1</a:t>
            </a:r>
            <a:endParaRPr lang="ru-RU" i="1" dirty="0"/>
          </a:p>
        </p:txBody>
      </p:sp>
      <p:sp>
        <p:nvSpPr>
          <p:cNvPr id="31" name="Прямоугольник 30">
            <a:hlinkClick r:id="rId10" action="ppaction://hlinkfile"/>
          </p:cNvPr>
          <p:cNvSpPr/>
          <p:nvPr/>
        </p:nvSpPr>
        <p:spPr>
          <a:xfrm>
            <a:off x="1027560" y="3445682"/>
            <a:ext cx="8086618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 Коллективный агробизнес с образованием юридического лица</a:t>
            </a:r>
            <a:endParaRPr lang="ru-RU" sz="1600" spc="-9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" name="Прямоугольник 31">
            <a:hlinkClick r:id="rId11" action="ppaction://hlinkfile"/>
          </p:cNvPr>
          <p:cNvSpPr/>
          <p:nvPr/>
        </p:nvSpPr>
        <p:spPr>
          <a:xfrm>
            <a:off x="1547664" y="3815660"/>
            <a:ext cx="7566514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2.1.5.1. Понятие о коллективном агробизнесе и его объекты</a:t>
            </a:r>
          </a:p>
        </p:txBody>
      </p:sp>
      <p:sp>
        <p:nvSpPr>
          <p:cNvPr id="3" name="Прямоугольник 2">
            <a:hlinkClick r:id="rId12" action="ppaction://hlinkfile"/>
          </p:cNvPr>
          <p:cNvSpPr/>
          <p:nvPr/>
        </p:nvSpPr>
        <p:spPr>
          <a:xfrm>
            <a:off x="1557048" y="4133635"/>
            <a:ext cx="7547746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2.1.5.2. Унитарные предприятия разных форм собственности</a:t>
            </a:r>
          </a:p>
        </p:txBody>
      </p:sp>
      <p:sp>
        <p:nvSpPr>
          <p:cNvPr id="33" name="Прямоугольник 32">
            <a:hlinkClick r:id="rId13" action="ppaction://hlinkfile"/>
          </p:cNvPr>
          <p:cNvSpPr/>
          <p:nvPr/>
        </p:nvSpPr>
        <p:spPr>
          <a:xfrm>
            <a:off x="1547664" y="4436066"/>
            <a:ext cx="7547746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2.1.5.3. Хозяйственные товарищества и общества</a:t>
            </a:r>
          </a:p>
        </p:txBody>
      </p:sp>
      <p:sp>
        <p:nvSpPr>
          <p:cNvPr id="34" name="Прямоугольник 33">
            <a:hlinkClick r:id="rId14" action="ppaction://hlinkfile"/>
          </p:cNvPr>
          <p:cNvSpPr/>
          <p:nvPr/>
        </p:nvSpPr>
        <p:spPr>
          <a:xfrm>
            <a:off x="1542689" y="4756287"/>
            <a:ext cx="7547746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2.1.5.4. Производственные кооперативы</a:t>
            </a:r>
          </a:p>
        </p:txBody>
      </p:sp>
      <p:sp>
        <p:nvSpPr>
          <p:cNvPr id="35" name="Прямоугольник 34">
            <a:hlinkClick r:id="rId15" action="ppaction://hlinkfile"/>
          </p:cNvPr>
          <p:cNvSpPr/>
          <p:nvPr/>
        </p:nvSpPr>
        <p:spPr>
          <a:xfrm>
            <a:off x="1537714" y="5057762"/>
            <a:ext cx="7547746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2.1.5.5. Кооперативно-интеграционные структуры агробизнеса</a:t>
            </a:r>
          </a:p>
        </p:txBody>
      </p:sp>
      <p:sp>
        <p:nvSpPr>
          <p:cNvPr id="36" name="Прямоугольник 35">
            <a:hlinkClick r:id="rId16" action="ppaction://hlinkfile"/>
          </p:cNvPr>
          <p:cNvSpPr/>
          <p:nvPr/>
        </p:nvSpPr>
        <p:spPr>
          <a:xfrm>
            <a:off x="1548080" y="5351223"/>
            <a:ext cx="7547746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2.1.5.6. Совместные предприятия как субъекты коллективного агробизнеса</a:t>
            </a:r>
          </a:p>
        </p:txBody>
      </p:sp>
      <p:sp>
        <p:nvSpPr>
          <p:cNvPr id="37" name="Прямоугольник 36">
            <a:hlinkClick r:id="rId17" action="ppaction://hlinkfile"/>
          </p:cNvPr>
          <p:cNvSpPr/>
          <p:nvPr/>
        </p:nvSpPr>
        <p:spPr>
          <a:xfrm>
            <a:off x="1537714" y="5671443"/>
            <a:ext cx="7547746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2.1.5.7. Малое предпринимательство</a:t>
            </a:r>
          </a:p>
        </p:txBody>
      </p:sp>
    </p:spTree>
    <p:extLst>
      <p:ext uri="{BB962C8B-B14F-4D97-AF65-F5344CB8AC3E}">
        <p14:creationId xmlns:p14="http://schemas.microsoft.com/office/powerpoint/2010/main" val="2139237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260648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593376"/>
            <a:ext cx="9081932" cy="463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2. ОРГАНИЗАЦИОННО-ПРАВОВЫЕ ОСНОВЫ СОЗДАНИЯ АГРОБИЗНЕСА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426266" y="1076901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2.2. СОЗДАНИЕ И РЕГИСТРАЦИЯ СУБЪЕКТОВ АГРОБИЗНЕСА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400599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2.2:</a:t>
            </a:r>
          </a:p>
        </p:txBody>
      </p:sp>
      <p:sp>
        <p:nvSpPr>
          <p:cNvPr id="14" name="Прямоугольник 13">
            <a:hlinkClick r:id="rId4" action="ppaction://hlinkfile"/>
          </p:cNvPr>
          <p:cNvSpPr/>
          <p:nvPr/>
        </p:nvSpPr>
        <p:spPr>
          <a:xfrm>
            <a:off x="1044195" y="1817975"/>
            <a:ext cx="61906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2.2.1. Анализ возможностей, ресурсов и конъюнктуры рынка</a:t>
            </a:r>
            <a:endParaRPr lang="ru-RU" dirty="0"/>
          </a:p>
        </p:txBody>
      </p:sp>
      <p:sp>
        <p:nvSpPr>
          <p:cNvPr id="17" name="Прямоугольник 16">
            <a:hlinkClick r:id="rId5" action="ppaction://hlinkfile"/>
          </p:cNvPr>
          <p:cNvSpPr/>
          <p:nvPr/>
        </p:nvSpPr>
        <p:spPr>
          <a:xfrm>
            <a:off x="1057381" y="2053608"/>
            <a:ext cx="5134804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2.2.2. Учредительные документы и их содержание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6" action="ppaction://hlinkfile"/>
          </p:cNvPr>
          <p:cNvSpPr/>
          <p:nvPr/>
        </p:nvSpPr>
        <p:spPr>
          <a:xfrm>
            <a:off x="1064050" y="2473906"/>
            <a:ext cx="8079950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2.2.3. Государственная регистрация субъектов агробизнеса 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различных организационно-правовых форм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hlinkClick r:id="rId7" action="ppaction://hlinkfile"/>
          </p:cNvPr>
          <p:cNvSpPr/>
          <p:nvPr/>
        </p:nvSpPr>
        <p:spPr>
          <a:xfrm>
            <a:off x="1022555" y="2979193"/>
            <a:ext cx="4098623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2.2.4.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2.2</a:t>
            </a:r>
            <a:endParaRPr lang="ru-RU" sz="1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hlinkClick r:id="rId9" action="ppaction://hlinkfile"/>
          </p:cNvPr>
          <p:cNvSpPr/>
          <p:nvPr/>
        </p:nvSpPr>
        <p:spPr>
          <a:xfrm>
            <a:off x="416680" y="3404955"/>
            <a:ext cx="8583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2.3. БИЗНЕС-ПЛАНИРОВАНИЕ ПРЕДПРИНИМАТЕЛЬСКОЙ ДЕЯТЕЛЬНОСТИ В СИСТЕМЕ АГРОБИЗНЕСА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068" y="3985248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2.3:</a:t>
            </a:r>
          </a:p>
        </p:txBody>
      </p:sp>
      <p:sp>
        <p:nvSpPr>
          <p:cNvPr id="24" name="Прямоугольник 23">
            <a:hlinkClick r:id="rId10" action="ppaction://hlinkfile"/>
          </p:cNvPr>
          <p:cNvSpPr/>
          <p:nvPr/>
        </p:nvSpPr>
        <p:spPr>
          <a:xfrm>
            <a:off x="1100282" y="4350080"/>
            <a:ext cx="5025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2.3.1. Бизнес-план: сущность, значение, функции</a:t>
            </a:r>
            <a:endParaRPr lang="ru-RU" dirty="0"/>
          </a:p>
        </p:txBody>
      </p:sp>
      <p:sp>
        <p:nvSpPr>
          <p:cNvPr id="25" name="Прямоугольник 24">
            <a:hlinkClick r:id="rId11" action="ppaction://hlinkfile"/>
          </p:cNvPr>
          <p:cNvSpPr/>
          <p:nvPr/>
        </p:nvSpPr>
        <p:spPr>
          <a:xfrm>
            <a:off x="1100282" y="4673254"/>
            <a:ext cx="5353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2.3.2. Структура и краткое содержание бизнес-плана</a:t>
            </a:r>
            <a:endParaRPr lang="ru-RU" dirty="0"/>
          </a:p>
        </p:txBody>
      </p:sp>
      <p:sp>
        <p:nvSpPr>
          <p:cNvPr id="26" name="Прямоугольник 25">
            <a:hlinkClick r:id="rId12" action="ppaction://hlinkfile"/>
          </p:cNvPr>
          <p:cNvSpPr/>
          <p:nvPr/>
        </p:nvSpPr>
        <p:spPr>
          <a:xfrm>
            <a:off x="1107692" y="4987429"/>
            <a:ext cx="5312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2.3.3. Производственная программа в бизнес-плане</a:t>
            </a:r>
          </a:p>
        </p:txBody>
      </p:sp>
      <p:sp>
        <p:nvSpPr>
          <p:cNvPr id="27" name="Прямоугольник 26">
            <a:hlinkClick r:id="rId13" action="ppaction://hlinkfile"/>
          </p:cNvPr>
          <p:cNvSpPr/>
          <p:nvPr/>
        </p:nvSpPr>
        <p:spPr>
          <a:xfrm>
            <a:off x="1107692" y="5310603"/>
            <a:ext cx="5384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2.3.4. Финансовый план в организациях агробизнеса</a:t>
            </a:r>
          </a:p>
        </p:txBody>
      </p:sp>
      <p:sp>
        <p:nvSpPr>
          <p:cNvPr id="28" name="Прямоугольник 27">
            <a:hlinkClick r:id="rId14" action="ppaction://hlinkfile"/>
          </p:cNvPr>
          <p:cNvSpPr/>
          <p:nvPr/>
        </p:nvSpPr>
        <p:spPr>
          <a:xfrm>
            <a:off x="1098145" y="5644042"/>
            <a:ext cx="6200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2.3.5. Порог рентабельности и точка безубыточности продаж</a:t>
            </a:r>
          </a:p>
        </p:txBody>
      </p:sp>
      <p:sp>
        <p:nvSpPr>
          <p:cNvPr id="29" name="Прямоугольник 28">
            <a:hlinkClick r:id="rId15" action="ppaction://hlinkfile"/>
          </p:cNvPr>
          <p:cNvSpPr/>
          <p:nvPr/>
        </p:nvSpPr>
        <p:spPr>
          <a:xfrm>
            <a:off x="1098145" y="5967216"/>
            <a:ext cx="409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2.3.6.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2.3</a:t>
            </a:r>
            <a:endParaRPr lang="ru-RU" i="1" dirty="0"/>
          </a:p>
        </p:txBody>
      </p:sp>
      <p:sp>
        <p:nvSpPr>
          <p:cNvPr id="3" name="Прямоугольник 2">
            <a:hlinkClick r:id="rId16" action="ppaction://hlinkfile"/>
          </p:cNvPr>
          <p:cNvSpPr/>
          <p:nvPr/>
        </p:nvSpPr>
        <p:spPr>
          <a:xfrm>
            <a:off x="608479" y="6388367"/>
            <a:ext cx="4934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2.4. Вопросы для самоконтроля по разделу 2</a:t>
            </a:r>
          </a:p>
        </p:txBody>
      </p:sp>
    </p:spTree>
    <p:extLst>
      <p:ext uri="{BB962C8B-B14F-4D97-AF65-F5344CB8AC3E}">
        <p14:creationId xmlns:p14="http://schemas.microsoft.com/office/powerpoint/2010/main" val="366819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4647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348570"/>
            <a:ext cx="9081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3. ОРГАНИЗАЦИЯ ПРЕДПРИНИМАТЕЛЬСКОЙ ДЕЯТЕЛЬНОСТИ </a:t>
            </a:r>
          </a:p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В СИСТЕМЕ АГРОБИЗНЕСА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382858" y="910503"/>
            <a:ext cx="8583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3.1. СТРАТЕГИЧЕСКОЕ УПРАВЛЕНИЕ В ПРЕДПРИНИМАТЕЛЬСКИХ  </a:t>
            </a:r>
          </a:p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СТРУКТУРАХ АГРОБИЗНЕСА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1480097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3.1:</a:t>
            </a:r>
          </a:p>
        </p:txBody>
      </p:sp>
      <p:sp>
        <p:nvSpPr>
          <p:cNvPr id="14" name="Прямоугольник 13">
            <a:hlinkClick r:id="rId4" action="ppaction://hlinkfile"/>
          </p:cNvPr>
          <p:cNvSpPr/>
          <p:nvPr/>
        </p:nvSpPr>
        <p:spPr>
          <a:xfrm>
            <a:off x="1044195" y="1817975"/>
            <a:ext cx="5256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3.1.1. Понятие и этапы стратегического управления</a:t>
            </a:r>
            <a:endParaRPr lang="ru-RU" dirty="0"/>
          </a:p>
        </p:txBody>
      </p:sp>
      <p:sp>
        <p:nvSpPr>
          <p:cNvPr id="17" name="Прямоугольник 16">
            <a:hlinkClick r:id="rId5" action="ppaction://hlinkfile"/>
          </p:cNvPr>
          <p:cNvSpPr/>
          <p:nvPr/>
        </p:nvSpPr>
        <p:spPr>
          <a:xfrm>
            <a:off x="1031395" y="2042129"/>
            <a:ext cx="6267678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3.1.2. Основные подходы к разработке стратегий организации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6" action="ppaction://hlinkfile"/>
          </p:cNvPr>
          <p:cNvSpPr/>
          <p:nvPr/>
        </p:nvSpPr>
        <p:spPr>
          <a:xfrm>
            <a:off x="1026241" y="2442526"/>
            <a:ext cx="807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3.1.3. Классификация стратегий в агробизнесе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hlinkClick r:id="rId7" action="ppaction://hlinkfile"/>
          </p:cNvPr>
          <p:cNvSpPr/>
          <p:nvPr/>
        </p:nvSpPr>
        <p:spPr>
          <a:xfrm>
            <a:off x="1026241" y="2979193"/>
            <a:ext cx="4481863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3.1.5.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3.1</a:t>
            </a:r>
            <a:endParaRPr lang="ru-RU" sz="1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hlinkClick r:id="rId9" action="ppaction://hlinkfile"/>
          </p:cNvPr>
          <p:cNvSpPr/>
          <p:nvPr/>
        </p:nvSpPr>
        <p:spPr>
          <a:xfrm>
            <a:off x="416680" y="3404955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 3.2. МАРКЕТИНГ В СИСТЕМЕ УПРАВЛЕНИЯ СУБЪЕКТОВ АГРОБИЗНЕСА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2068" y="3701498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3.2:</a:t>
            </a:r>
          </a:p>
        </p:txBody>
      </p:sp>
      <p:sp>
        <p:nvSpPr>
          <p:cNvPr id="24" name="Прямоугольник 23">
            <a:hlinkClick r:id="rId10" action="ppaction://hlinkfile"/>
          </p:cNvPr>
          <p:cNvSpPr/>
          <p:nvPr/>
        </p:nvSpPr>
        <p:spPr>
          <a:xfrm>
            <a:off x="1044195" y="4686715"/>
            <a:ext cx="6470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3.2.3. Определение маркетинговых возможностей организации</a:t>
            </a:r>
          </a:p>
        </p:txBody>
      </p:sp>
      <p:sp>
        <p:nvSpPr>
          <p:cNvPr id="25" name="Прямоугольник 24">
            <a:hlinkClick r:id="rId11" action="ppaction://hlinkfile"/>
          </p:cNvPr>
          <p:cNvSpPr/>
          <p:nvPr/>
        </p:nvSpPr>
        <p:spPr>
          <a:xfrm>
            <a:off x="1062456" y="5020601"/>
            <a:ext cx="5689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3.2.4 Выбор перспективного целевого аграрного рынка</a:t>
            </a:r>
          </a:p>
        </p:txBody>
      </p:sp>
      <p:sp>
        <p:nvSpPr>
          <p:cNvPr id="26" name="Прямоугольник 25">
            <a:hlinkClick r:id="rId12" action="ppaction://hlinkfile"/>
          </p:cNvPr>
          <p:cNvSpPr/>
          <p:nvPr/>
        </p:nvSpPr>
        <p:spPr>
          <a:xfrm>
            <a:off x="1059206" y="5371515"/>
            <a:ext cx="59402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3.2.5. Формирование и реализация комплекса маркетинга</a:t>
            </a:r>
          </a:p>
        </p:txBody>
      </p:sp>
      <p:sp>
        <p:nvSpPr>
          <p:cNvPr id="27" name="Прямоугольник 26">
            <a:hlinkClick r:id="rId13" action="ppaction://hlinkfile"/>
          </p:cNvPr>
          <p:cNvSpPr/>
          <p:nvPr/>
        </p:nvSpPr>
        <p:spPr>
          <a:xfrm>
            <a:off x="1056025" y="5704012"/>
            <a:ext cx="5642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3.2.6. Разработка вспомогательных систем маркетинга</a:t>
            </a:r>
          </a:p>
        </p:txBody>
      </p:sp>
      <p:sp>
        <p:nvSpPr>
          <p:cNvPr id="28" name="Прямоугольник 27">
            <a:hlinkClick r:id="rId14" action="ppaction://hlinkfile"/>
          </p:cNvPr>
          <p:cNvSpPr/>
          <p:nvPr/>
        </p:nvSpPr>
        <p:spPr>
          <a:xfrm>
            <a:off x="1045378" y="6052629"/>
            <a:ext cx="5227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3.2.7. Цифровой маркетинг в системе агробизнеса</a:t>
            </a:r>
          </a:p>
        </p:txBody>
      </p:sp>
      <p:sp>
        <p:nvSpPr>
          <p:cNvPr id="29" name="Прямоугольник 28">
            <a:hlinkClick r:id="rId15" action="ppaction://hlinkfile"/>
          </p:cNvPr>
          <p:cNvSpPr/>
          <p:nvPr/>
        </p:nvSpPr>
        <p:spPr>
          <a:xfrm>
            <a:off x="1056025" y="6407269"/>
            <a:ext cx="4109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3.2.8.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к теме 3.2</a:t>
            </a:r>
          </a:p>
        </p:txBody>
      </p:sp>
      <p:sp>
        <p:nvSpPr>
          <p:cNvPr id="20" name="Прямоугольник 19">
            <a:hlinkClick r:id="rId16" action="ppaction://hlinkfile"/>
          </p:cNvPr>
          <p:cNvSpPr/>
          <p:nvPr/>
        </p:nvSpPr>
        <p:spPr>
          <a:xfrm>
            <a:off x="1026241" y="2745384"/>
            <a:ext cx="807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3.1.4. Стратегии развития агробизнеса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hlinkClick r:id="rId17" action="ppaction://hlinkfile"/>
          </p:cNvPr>
          <p:cNvSpPr/>
          <p:nvPr/>
        </p:nvSpPr>
        <p:spPr>
          <a:xfrm>
            <a:off x="1044195" y="4356834"/>
            <a:ext cx="5827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3.2.2. Цель, задачи и функции маркетинга в агробизнесе</a:t>
            </a:r>
            <a:endParaRPr lang="ru-RU" dirty="0"/>
          </a:p>
        </p:txBody>
      </p:sp>
      <p:sp>
        <p:nvSpPr>
          <p:cNvPr id="31" name="Прямоугольник 30">
            <a:hlinkClick r:id="rId18" action="ppaction://hlinkfile"/>
          </p:cNvPr>
          <p:cNvSpPr/>
          <p:nvPr/>
        </p:nvSpPr>
        <p:spPr>
          <a:xfrm>
            <a:off x="1062456" y="4015383"/>
            <a:ext cx="80530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3.2.1. </a:t>
            </a:r>
            <a:r>
              <a:rPr lang="ru-RU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Исторические аспекты формирования современных концепций маркетинга</a:t>
            </a:r>
          </a:p>
        </p:txBody>
      </p:sp>
    </p:spTree>
    <p:extLst>
      <p:ext uri="{BB962C8B-B14F-4D97-AF65-F5344CB8AC3E}">
        <p14:creationId xmlns:p14="http://schemas.microsoft.com/office/powerpoint/2010/main" val="4127375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4647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348570"/>
            <a:ext cx="9081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3. ОРГАНИЗАЦИЯ ПРЕДПРИНИМАТЕЛЬСКОЙ ДЕЯТЕЛЬНОСТИ </a:t>
            </a:r>
          </a:p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В СИСТЕМЕ АГРОБИЗНЕСА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311436" y="949020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3.</a:t>
            </a:r>
            <a:r>
              <a:rPr lang="en-US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 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КОНТРОЛЛИНГ В ОРГАНИЗАЦИЯХ АГРОБИЗНЕСА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816" y="1234775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3.3:</a:t>
            </a:r>
          </a:p>
        </p:txBody>
      </p:sp>
      <p:sp>
        <p:nvSpPr>
          <p:cNvPr id="14" name="Прямоугольник 13">
            <a:hlinkClick r:id="rId4" action="ppaction://hlinkfile"/>
          </p:cNvPr>
          <p:cNvSpPr/>
          <p:nvPr/>
        </p:nvSpPr>
        <p:spPr>
          <a:xfrm>
            <a:off x="1006020" y="1612686"/>
            <a:ext cx="800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3.3.1. </a:t>
            </a:r>
            <a:r>
              <a:rPr lang="ru-RU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Исторические аспекты формирования современных концепций контроллинга</a:t>
            </a:r>
            <a:endParaRPr lang="ru-RU" spc="-40" dirty="0"/>
          </a:p>
        </p:txBody>
      </p:sp>
      <p:sp>
        <p:nvSpPr>
          <p:cNvPr id="17" name="Прямоугольник 16">
            <a:hlinkClick r:id="rId5" action="ppaction://hlinkfile"/>
          </p:cNvPr>
          <p:cNvSpPr/>
          <p:nvPr/>
        </p:nvSpPr>
        <p:spPr>
          <a:xfrm>
            <a:off x="1001355" y="1846830"/>
            <a:ext cx="5498493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3.3.2. Американская и немецкая модели контроллинга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6" action="ppaction://hlinkfile"/>
          </p:cNvPr>
          <p:cNvSpPr/>
          <p:nvPr/>
        </p:nvSpPr>
        <p:spPr>
          <a:xfrm>
            <a:off x="1001355" y="2266067"/>
            <a:ext cx="807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3.3.3. Сущность контроллинга в агробизнесе, его цели и задачи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hlinkClick r:id="rId8" action="ppaction://hlinkfile"/>
          </p:cNvPr>
          <p:cNvSpPr/>
          <p:nvPr/>
        </p:nvSpPr>
        <p:spPr>
          <a:xfrm>
            <a:off x="429369" y="3630546"/>
            <a:ext cx="8651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3.4. СНАБЖЕНИЕ И ЛОГИСТИКА В СИСТЕМЕ УПРАВЛЕНИЯ ОРГАНИЗАЦИЙ </a:t>
            </a:r>
          </a:p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АГРОБИЗНЕСА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7881" y="4208727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3.4:</a:t>
            </a:r>
          </a:p>
        </p:txBody>
      </p:sp>
      <p:sp>
        <p:nvSpPr>
          <p:cNvPr id="24" name="Прямоугольник 23">
            <a:hlinkClick r:id="rId9" action="ppaction://hlinkfile"/>
          </p:cNvPr>
          <p:cNvSpPr/>
          <p:nvPr/>
        </p:nvSpPr>
        <p:spPr>
          <a:xfrm>
            <a:off x="1026816" y="4570956"/>
            <a:ext cx="5900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3.4.1. Снабжение: сущность, функции, формы построения</a:t>
            </a:r>
          </a:p>
        </p:txBody>
      </p:sp>
      <p:sp>
        <p:nvSpPr>
          <p:cNvPr id="25" name="Прямоугольник 24">
            <a:hlinkClick r:id="rId10" action="ppaction://hlinkfile"/>
          </p:cNvPr>
          <p:cNvSpPr/>
          <p:nvPr/>
        </p:nvSpPr>
        <p:spPr>
          <a:xfrm>
            <a:off x="1026816" y="4925817"/>
            <a:ext cx="6818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3.4.2. Понятие логистики. История появления и развития логистики</a:t>
            </a:r>
          </a:p>
        </p:txBody>
      </p:sp>
      <p:sp>
        <p:nvSpPr>
          <p:cNvPr id="26" name="Прямоугольник 25">
            <a:hlinkClick r:id="rId11" action="ppaction://hlinkfile"/>
          </p:cNvPr>
          <p:cNvSpPr/>
          <p:nvPr/>
        </p:nvSpPr>
        <p:spPr>
          <a:xfrm>
            <a:off x="1026816" y="5305802"/>
            <a:ext cx="5715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3.4.3. Концепция логистики АПК, положения логистики</a:t>
            </a:r>
          </a:p>
        </p:txBody>
      </p:sp>
      <p:sp>
        <p:nvSpPr>
          <p:cNvPr id="27" name="Прямоугольник 26">
            <a:hlinkClick r:id="rId12" action="ppaction://hlinkfile"/>
          </p:cNvPr>
          <p:cNvSpPr/>
          <p:nvPr/>
        </p:nvSpPr>
        <p:spPr>
          <a:xfrm>
            <a:off x="1001355" y="5663405"/>
            <a:ext cx="7735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3.4.4. </a:t>
            </a:r>
            <a:r>
              <a:rPr lang="ru-RU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материального потока, логистические операции, процедуры и функции</a:t>
            </a:r>
          </a:p>
        </p:txBody>
      </p:sp>
      <p:sp>
        <p:nvSpPr>
          <p:cNvPr id="28" name="Прямоугольник 27">
            <a:hlinkClick r:id="rId13" action="ppaction://hlinkfile"/>
          </p:cNvPr>
          <p:cNvSpPr/>
          <p:nvPr/>
        </p:nvSpPr>
        <p:spPr>
          <a:xfrm>
            <a:off x="993050" y="6021008"/>
            <a:ext cx="6762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3.4.5. Развитие агрологистической системы в Республике Беларусь</a:t>
            </a:r>
          </a:p>
        </p:txBody>
      </p:sp>
      <p:sp>
        <p:nvSpPr>
          <p:cNvPr id="29" name="Прямоугольник 28">
            <a:hlinkClick r:id="rId14" action="ppaction://hlinkfile"/>
          </p:cNvPr>
          <p:cNvSpPr/>
          <p:nvPr/>
        </p:nvSpPr>
        <p:spPr>
          <a:xfrm>
            <a:off x="1002250" y="6378611"/>
            <a:ext cx="4109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3.4.6.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к теме 3.4</a:t>
            </a:r>
          </a:p>
        </p:txBody>
      </p:sp>
      <p:sp>
        <p:nvSpPr>
          <p:cNvPr id="20" name="Прямоугольник 19">
            <a:hlinkClick r:id="rId15" action="ppaction://hlinkfile"/>
          </p:cNvPr>
          <p:cNvSpPr/>
          <p:nvPr/>
        </p:nvSpPr>
        <p:spPr>
          <a:xfrm>
            <a:off x="993050" y="2607909"/>
            <a:ext cx="807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3.3.4. Виды и функции контроллинга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" name="Прямоугольник 31">
            <a:hlinkClick r:id="rId16" action="ppaction://hlinkfile"/>
          </p:cNvPr>
          <p:cNvSpPr/>
          <p:nvPr/>
        </p:nvSpPr>
        <p:spPr>
          <a:xfrm>
            <a:off x="970789" y="2919448"/>
            <a:ext cx="807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3.3.5. Информационная система в управлении контроллингом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Прямоугольник 29">
            <a:hlinkClick r:id="rId14" action="ppaction://hlinkfile"/>
          </p:cNvPr>
          <p:cNvSpPr/>
          <p:nvPr/>
        </p:nvSpPr>
        <p:spPr>
          <a:xfrm>
            <a:off x="970789" y="3240301"/>
            <a:ext cx="409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к теме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379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74647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11" name="Прямоугольник 10">
            <a:hlinkClick r:id="rId2" action="ppaction://hlinkfile"/>
          </p:cNvPr>
          <p:cNvSpPr/>
          <p:nvPr/>
        </p:nvSpPr>
        <p:spPr>
          <a:xfrm>
            <a:off x="62068" y="348570"/>
            <a:ext cx="9081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РАЗДЕЛ 3. ОРГАНИЗАЦИЯ ПРЕДПРИНИМАТЕЛЬСКОЙ ДЕЯТЕЛЬНОСТИ </a:t>
            </a:r>
          </a:p>
          <a:p>
            <a:r>
              <a:rPr lang="ru-RU" b="1" spc="-110" dirty="0">
                <a:solidFill>
                  <a:schemeClr val="accent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В СИСТЕМЕ АГРОБИЗНЕСА</a:t>
            </a:r>
            <a:endParaRPr lang="ru-RU" b="1" spc="-110" dirty="0">
              <a:solidFill>
                <a:schemeClr val="accent1"/>
              </a:solidFill>
            </a:endParaRPr>
          </a:p>
        </p:txBody>
      </p:sp>
      <p:sp>
        <p:nvSpPr>
          <p:cNvPr id="12" name="Прямоугольник 11">
            <a:hlinkClick r:id="rId3" action="ppaction://hlinkfile"/>
          </p:cNvPr>
          <p:cNvSpPr/>
          <p:nvPr/>
        </p:nvSpPr>
        <p:spPr>
          <a:xfrm>
            <a:off x="311436" y="949020"/>
            <a:ext cx="8583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3.5. АНТИКРИЗИСНОЕ УПРАВЛЕНИЕ В ОРГАНИЗАЦИЯХ АГРОБИЗНЕСА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816" y="1234775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3.5:</a:t>
            </a:r>
          </a:p>
        </p:txBody>
      </p:sp>
      <p:sp>
        <p:nvSpPr>
          <p:cNvPr id="14" name="Прямоугольник 13">
            <a:hlinkClick r:id="rId4" action="ppaction://hlinkfile"/>
          </p:cNvPr>
          <p:cNvSpPr/>
          <p:nvPr/>
        </p:nvSpPr>
        <p:spPr>
          <a:xfrm>
            <a:off x="1006020" y="1612686"/>
            <a:ext cx="800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3.5.1. Концепция антикризисного управления: стратегия и тактика</a:t>
            </a:r>
            <a:endParaRPr lang="ru-RU" spc="-40" dirty="0"/>
          </a:p>
        </p:txBody>
      </p:sp>
      <p:sp>
        <p:nvSpPr>
          <p:cNvPr id="17" name="Прямоугольник 16">
            <a:hlinkClick r:id="rId5" action="ppaction://hlinkfile"/>
          </p:cNvPr>
          <p:cNvSpPr/>
          <p:nvPr/>
        </p:nvSpPr>
        <p:spPr>
          <a:xfrm>
            <a:off x="993050" y="1856382"/>
            <a:ext cx="665925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3.5.2. Методы диагностики банкротства организаций агробизнеса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hlinkClick r:id="rId6" action="ppaction://hlinkfile"/>
          </p:cNvPr>
          <p:cNvSpPr/>
          <p:nvPr/>
        </p:nvSpPr>
        <p:spPr>
          <a:xfrm>
            <a:off x="1001355" y="2266067"/>
            <a:ext cx="807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3.5.3. Антикризисные меры при угрозе банкротства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hlinkClick r:id="rId7" action="ppaction://hlinkfile"/>
          </p:cNvPr>
          <p:cNvSpPr/>
          <p:nvPr/>
        </p:nvSpPr>
        <p:spPr>
          <a:xfrm>
            <a:off x="984693" y="3165521"/>
            <a:ext cx="4523411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3.5.5.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к теме 3.5</a:t>
            </a:r>
            <a:endParaRPr lang="ru-RU" sz="1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8" descr="https://sun6-21.userapi.com/s/v1/if2/EQJQlTFDwsJ3hhXqWkT_b0xFs3KFYbf5eNXmcJju-M99Skho8-po_ZSMsKQq19-MLAh7hw6h193Q9eniqQcaTlVw.jpg?size=549x549&amp;quality=96&amp;crop=29,0,549,549&amp;ava=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2783"/>
            <a:ext cx="878339" cy="642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>
            <a:hlinkClick r:id="rId9" action="ppaction://hlinkfile"/>
          </p:cNvPr>
          <p:cNvSpPr/>
          <p:nvPr/>
        </p:nvSpPr>
        <p:spPr>
          <a:xfrm>
            <a:off x="429369" y="3630546"/>
            <a:ext cx="8651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pc="-1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ТЕМА 3.6. 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ИНФОРМАЦИОННЫЙ МЕНЕДЖМЕНТ В АГРОБИЗНЕСЕ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2816" y="3999878"/>
            <a:ext cx="21491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темы 3.6:</a:t>
            </a:r>
          </a:p>
        </p:txBody>
      </p:sp>
      <p:sp>
        <p:nvSpPr>
          <p:cNvPr id="24" name="Прямоугольник 23">
            <a:hlinkClick r:id="rId10" action="ppaction://hlinkfile"/>
          </p:cNvPr>
          <p:cNvSpPr/>
          <p:nvPr/>
        </p:nvSpPr>
        <p:spPr>
          <a:xfrm>
            <a:off x="1026816" y="4395277"/>
            <a:ext cx="80485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3.6.1. </a:t>
            </a:r>
            <a:r>
              <a:rPr lang="ru-RU" spc="-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Понятие, цели и задачи информационного менеджмента в организации агробизнеса</a:t>
            </a:r>
          </a:p>
        </p:txBody>
      </p:sp>
      <p:sp>
        <p:nvSpPr>
          <p:cNvPr id="25" name="Прямоугольник 24">
            <a:hlinkClick r:id="rId11" action="ppaction://hlinkfile"/>
          </p:cNvPr>
          <p:cNvSpPr/>
          <p:nvPr/>
        </p:nvSpPr>
        <p:spPr>
          <a:xfrm>
            <a:off x="1013227" y="4728484"/>
            <a:ext cx="7575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3.6.2. Роль информационных и коммуникационных технологий в развитии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организаций агробизнеса</a:t>
            </a:r>
          </a:p>
        </p:txBody>
      </p:sp>
      <p:sp>
        <p:nvSpPr>
          <p:cNvPr id="26" name="Прямоугольник 25">
            <a:hlinkClick r:id="rId12" action="ppaction://hlinkfile"/>
          </p:cNvPr>
          <p:cNvSpPr/>
          <p:nvPr/>
        </p:nvSpPr>
        <p:spPr>
          <a:xfrm>
            <a:off x="1026816" y="5305802"/>
            <a:ext cx="58846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3.6.3. Цифровая трансформация организаций агробизнеса</a:t>
            </a:r>
          </a:p>
        </p:txBody>
      </p:sp>
      <p:sp>
        <p:nvSpPr>
          <p:cNvPr id="27" name="Прямоугольник 26">
            <a:hlinkClick r:id="rId13" action="ppaction://hlinkfile"/>
          </p:cNvPr>
          <p:cNvSpPr/>
          <p:nvPr/>
        </p:nvSpPr>
        <p:spPr>
          <a:xfrm>
            <a:off x="1001355" y="5663405"/>
            <a:ext cx="6043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3.6.4. Модели цифровой зрелости организаций агробизнеса</a:t>
            </a:r>
            <a:endParaRPr lang="ru-RU" spc="-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hlinkClick r:id="rId14" action="ppaction://hlinkfile"/>
          </p:cNvPr>
          <p:cNvSpPr/>
          <p:nvPr/>
        </p:nvSpPr>
        <p:spPr>
          <a:xfrm>
            <a:off x="993050" y="6021008"/>
            <a:ext cx="6316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3.6.5. Электронная коммерция как форма ведения агробизнеса</a:t>
            </a:r>
          </a:p>
        </p:txBody>
      </p:sp>
      <p:sp>
        <p:nvSpPr>
          <p:cNvPr id="29" name="Прямоугольник 28">
            <a:hlinkClick r:id="rId15" action="ppaction://hlinkfile"/>
          </p:cNvPr>
          <p:cNvSpPr/>
          <p:nvPr/>
        </p:nvSpPr>
        <p:spPr>
          <a:xfrm>
            <a:off x="1002250" y="6378611"/>
            <a:ext cx="409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3.6.6.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к теме 3.6</a:t>
            </a:r>
          </a:p>
        </p:txBody>
      </p:sp>
      <p:sp>
        <p:nvSpPr>
          <p:cNvPr id="20" name="Прямоугольник 19">
            <a:hlinkClick r:id="rId16" action="ppaction://hlinkfile"/>
          </p:cNvPr>
          <p:cNvSpPr/>
          <p:nvPr/>
        </p:nvSpPr>
        <p:spPr>
          <a:xfrm>
            <a:off x="969317" y="2602296"/>
            <a:ext cx="8079950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3.5.4. Процедура и особенности финансового оздоровления организаций 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агробизнеса Республики Беларусь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7903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8819</TotalTime>
  <Words>1432</Words>
  <Application>Microsoft Office PowerPoint</Application>
  <PresentationFormat>Экран (4:3)</PresentationFormat>
  <Paragraphs>236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Доля экспорта сельскохозяйственной продукции в общих объемах производства и ВВП, %</dc:title>
  <dc:creator>User</dc:creator>
  <cp:lastModifiedBy>User</cp:lastModifiedBy>
  <cp:revision>1015</cp:revision>
  <dcterms:created xsi:type="dcterms:W3CDTF">2017-09-14T07:05:01Z</dcterms:created>
  <dcterms:modified xsi:type="dcterms:W3CDTF">2025-10-18T16:56:37Z</dcterms:modified>
</cp:coreProperties>
</file>